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slides/charts/chart1.xml" ContentType="application/vnd.openxmlformats-officedocument.drawingml.chart+xml"/>
  <Override PartName="/ppt/notesSlides/notesSlide3.xml" ContentType="application/vnd.openxmlformats-officedocument.presentationml.notesSlide+xml"/>
  <Override PartName="/ppt/slides/slide4.xml" ContentType="application/vnd.openxmlformats-officedocument.presentationml.slide+xml"/>
  <Override PartName="/ppt/slides/charts/chart2.xml" ContentType="application/vnd.openxmlformats-officedocument.drawingml.chart+xml"/>
  <Override PartName="/ppt/notesSlides/notesSlide4.xml" ContentType="application/vnd.openxmlformats-officedocument.presentationml.notesSlide+xml"/>
  <Override PartName="/ppt/slides/slide5.xml" ContentType="application/vnd.openxmlformats-officedocument.presentationml.slide+xml"/>
  <Override PartName="/ppt/slides/charts/chart3.xml" ContentType="application/vnd.openxmlformats-officedocument.drawingml.chart+xml"/>
  <Override PartName="/ppt/notesSlides/notesSlide5.xml" ContentType="application/vnd.openxmlformats-officedocument.presentationml.notesSlide+xml"/>
  <Override PartName="/ppt/slides/slide6.xml" ContentType="application/vnd.openxmlformats-officedocument.presentationml.slide+xml"/>
  <Override PartName="/ppt/slides/charts/chart4.xml" ContentType="application/vnd.openxmlformats-officedocument.drawingml.chart+xml"/>
  <Override PartName="/ppt/notesSlides/notesSlide6.xml" ContentType="application/vnd.openxmlformats-officedocument.presentationml.notesSlide+xml"/>
  <Override PartName="/ppt/slides/slide7.xml" ContentType="application/vnd.openxmlformats-officedocument.presentationml.slide+xml"/>
  <Override PartName="/ppt/slides/charts/chart5.xml" ContentType="application/vnd.openxmlformats-officedocument.drawingml.chart+xml"/>
  <Override PartName="/ppt/notesSlides/notesSlide7.xml" ContentType="application/vnd.openxmlformats-officedocument.presentationml.notesSlide+xml"/>
  <Override PartName="/ppt/slides/slide8.xml" ContentType="application/vnd.openxmlformats-officedocument.presentationml.slide+xml"/>
  <Override PartName="/ppt/slides/charts/chart6.xml" ContentType="application/vnd.openxmlformats-officedocument.drawingml.chart+xml"/>
  <Override PartName="/ppt/notesSlides/notesSlide8.xml" ContentType="application/vnd.openxmlformats-officedocument.presentationml.notesSlide+xml"/>
  <Override PartName="/ppt/slides/slide9.xml" ContentType="application/vnd.openxmlformats-officedocument.presentationml.slide+xml"/>
  <Override PartName="/ppt/slides/charts/chart7.xml" ContentType="application/vnd.openxmlformats-officedocument.drawingml.chart+xml"/>
  <Override PartName="/ppt/notesSlides/notesSlide9.xml" ContentType="application/vnd.openxmlformats-officedocument.presentationml.notesSlide+xml"/>
  <Override PartName="/ppt/slides/slide10.xml" ContentType="application/vnd.openxmlformats-officedocument.presentationml.slide+xml"/>
  <Override PartName="/ppt/slides/charts/chart8.xml" ContentType="application/vnd.openxmlformats-officedocument.drawingml.chart+xml"/>
  <Override PartName="/ppt/notesSlides/notesSlide10.xml" ContentType="application/vnd.openxmlformats-officedocument.presentationml.notesSlide+xml"/>
  <Override PartName="/ppt/slides/slide11.xml" ContentType="application/vnd.openxmlformats-officedocument.presentationml.slide+xml"/>
  <Override PartName="/ppt/slides/charts/chart9.xml" ContentType="application/vnd.openxmlformats-officedocument.drawingml.chart+xml"/>
  <Override PartName="/ppt/notesSlides/notesSlide11.xml" ContentType="application/vnd.openxmlformats-officedocument.presentationml.notesSlide+xml"/>
  <Override PartName="/ppt/slides/slide12.xml" ContentType="application/vnd.openxmlformats-officedocument.presentationml.slide+xml"/>
  <Override PartName="/ppt/slides/charts/chart10.xml" ContentType="application/vnd.openxmlformats-officedocument.drawingml.chart+xml"/>
  <Override PartName="/ppt/notesSlides/notesSlide12.xml" ContentType="application/vnd.openxmlformats-officedocument.presentationml.notesSlide+xml"/>
  <Override PartName="/ppt/slides/slide13.xml" ContentType="application/vnd.openxmlformats-officedocument.presentationml.slide+xml"/>
  <Override PartName="/ppt/slides/charts/chart11.xml" ContentType="application/vnd.openxmlformats-officedocument.drawingml.chart+xml"/>
  <Override PartName="/ppt/notesSlides/notesSlide13.xml" ContentType="application/vnd.openxmlformats-officedocument.presentationml.notesSlide+xml"/>
  <Override PartName="/ppt/slides/slide14.xml" ContentType="application/vnd.openxmlformats-officedocument.presentationml.slide+xml"/>
  <Override PartName="/ppt/slides/charts/chart12.xml" ContentType="application/vnd.openxmlformats-officedocument.drawingml.chart+xml"/>
  <Override PartName="/ppt/notesSlides/notesSlide14.xml" ContentType="application/vnd.openxmlformats-officedocument.presentationml.notesSlide+xml"/>
  <Override PartName="/ppt/slides/slide15.xml" ContentType="application/vnd.openxmlformats-officedocument.presentationml.slide+xml"/>
  <Override PartName="/ppt/slides/charts/chart13.xml" ContentType="application/vnd.openxmlformats-officedocument.drawingml.chart+xml"/>
  <Override PartName="/ppt/notesSlides/notesSlide15.xml" ContentType="application/vnd.openxmlformats-officedocument.presentationml.notesSlide+xml"/>
  <Override PartName="/ppt/slides/slide16.xml" ContentType="application/vnd.openxmlformats-officedocument.presentationml.slide+xml"/>
  <Override PartName="/ppt/slides/charts/chart14.xml" ContentType="application/vnd.openxmlformats-officedocument.drawingml.chart+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slides/charts/chart15.xml" ContentType="application/vnd.openxmlformats-officedocument.drawingml.chart+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slides/charts/chart16.xml" ContentType="application/vnd.openxmlformats-officedocument.drawingml.chart+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slides/charts/chart17.xml" ContentType="application/vnd.openxmlformats-officedocument.drawingml.chart+xml"/>
  <Override PartName="/ppt/notesSlides/notesSlide28.xml" ContentType="application/vnd.openxmlformats-officedocument.presentationml.notesSlide+xml"/>
  <Override PartName="/ppt/slides/slide29.xml" ContentType="application/vnd.openxmlformats-officedocument.presentationml.slide+xml"/>
  <Override PartName="/ppt/slides/charts/chart18.xml" ContentType="application/vnd.openxmlformats-officedocument.drawingml.chart+xml"/>
  <Override PartName="/ppt/notesSlides/notesSlide29.xml" ContentType="application/vnd.openxmlformats-officedocument.presentationml.notesSlide+xml"/>
  <Override PartName="/ppt/slides/slide30.xml" ContentType="application/vnd.openxmlformats-officedocument.presentationml.slide+xml"/>
  <Override PartName="/ppt/slides/charts/chart19.xml" ContentType="application/vnd.openxmlformats-officedocument.drawingml.chart+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slides/charts/chart20.xml" ContentType="application/vnd.openxmlformats-officedocument.drawingml.chart+xml"/>
  <Override PartName="/ppt/notesSlides/notesSlide32.xml" ContentType="application/vnd.openxmlformats-officedocument.presentationml.notesSlide+xml"/>
  <Override PartName="/ppt/slides/slide33.xml" ContentType="application/vnd.openxmlformats-officedocument.presentationml.slide+xml"/>
  <Override PartName="/ppt/slides/charts/chart21.xml" ContentType="application/vnd.openxmlformats-officedocument.drawingml.chart+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slides/charts/chart22.xml" ContentType="application/vnd.openxmlformats-officedocument.drawingml.chart+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slides/charts/chart23.xml" ContentType="application/vnd.openxmlformats-officedocument.drawingml.chart+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slides/charts/chart24.xml" ContentType="application/vnd.openxmlformats-officedocument.drawingml.chart+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27ac85449f7d43e6" /><Relationship Type="http://schemas.openxmlformats.org/officeDocument/2006/relationships/extended-properties" Target="/docProps/app.xml" Id="R0380b7c8f53141eb" /><Relationship Type="http://schemas.openxmlformats.org/officeDocument/2006/relationships/officeDocument" Target="/ppt/presentation.xml" Id="Re13b5618cccf46df" /></Relationships>
</file>

<file path=ppt/presentation.xml><?xml version="1.0" encoding="utf-8"?>
<p:presentation xmlns:p="http://schemas.openxmlformats.org/presentationml/2006/main">
  <p:sldMasterIdLst>
    <p:sldMasterId xmlns:r="http://schemas.openxmlformats.org/officeDocument/2006/relationships" id="2147483648" r:id="R5a35e167206c4f5c"/>
  </p:sldMasterIdLst>
  <p:notesMasterIdLst>
    <p:notesMasterId xmlns:r="http://schemas.openxmlformats.org/officeDocument/2006/relationships" r:id="Rea1b6857ecce4166"/>
  </p:notesMasterIdLst>
  <p:sldIdLst>
    <p:sldId xmlns:r="http://schemas.openxmlformats.org/officeDocument/2006/relationships" id="256" r:id="Rdd4f41830747417c"/>
    <p:sldId xmlns:r="http://schemas.openxmlformats.org/officeDocument/2006/relationships" id="257" r:id="R09281c8873ae4eea"/>
    <p:sldId xmlns:r="http://schemas.openxmlformats.org/officeDocument/2006/relationships" id="258" r:id="R16482cc867ad4813"/>
    <p:sldId xmlns:r="http://schemas.openxmlformats.org/officeDocument/2006/relationships" id="259" r:id="R923ce85f17124cc2"/>
    <p:sldId xmlns:r="http://schemas.openxmlformats.org/officeDocument/2006/relationships" id="260" r:id="R6179c9d284d747df"/>
    <p:sldId xmlns:r="http://schemas.openxmlformats.org/officeDocument/2006/relationships" id="261" r:id="Rb975df69d5f74a75"/>
    <p:sldId xmlns:r="http://schemas.openxmlformats.org/officeDocument/2006/relationships" id="262" r:id="Rf61988716f6f424c"/>
    <p:sldId xmlns:r="http://schemas.openxmlformats.org/officeDocument/2006/relationships" id="263" r:id="R68c14b1310dc4402"/>
    <p:sldId xmlns:r="http://schemas.openxmlformats.org/officeDocument/2006/relationships" id="264" r:id="R08b5a07ad926439d"/>
    <p:sldId xmlns:r="http://schemas.openxmlformats.org/officeDocument/2006/relationships" id="265" r:id="R60513762926f445a"/>
    <p:sldId xmlns:r="http://schemas.openxmlformats.org/officeDocument/2006/relationships" id="266" r:id="R5ab6c73d02c5461d"/>
    <p:sldId xmlns:r="http://schemas.openxmlformats.org/officeDocument/2006/relationships" id="267" r:id="R61ed5e33f1034972"/>
    <p:sldId xmlns:r="http://schemas.openxmlformats.org/officeDocument/2006/relationships" id="268" r:id="Rf302674075154635"/>
    <p:sldId xmlns:r="http://schemas.openxmlformats.org/officeDocument/2006/relationships" id="269" r:id="R17b5caa78f90446d"/>
    <p:sldId xmlns:r="http://schemas.openxmlformats.org/officeDocument/2006/relationships" id="270" r:id="Ra45f7d88a74d4c89"/>
    <p:sldId xmlns:r="http://schemas.openxmlformats.org/officeDocument/2006/relationships" id="271" r:id="R0982a739bb51407a"/>
    <p:sldId xmlns:r="http://schemas.openxmlformats.org/officeDocument/2006/relationships" id="272" r:id="Rafdc548d67ef44b7"/>
    <p:sldId xmlns:r="http://schemas.openxmlformats.org/officeDocument/2006/relationships" id="273" r:id="R6096d8cb7d2c40b4"/>
    <p:sldId xmlns:r="http://schemas.openxmlformats.org/officeDocument/2006/relationships" id="274" r:id="Rf4f95a6700c147ba"/>
    <p:sldId xmlns:r="http://schemas.openxmlformats.org/officeDocument/2006/relationships" id="275" r:id="R1436ec7fe08944d9"/>
    <p:sldId xmlns:r="http://schemas.openxmlformats.org/officeDocument/2006/relationships" id="276" r:id="R5e995340901446bc"/>
    <p:sldId xmlns:r="http://schemas.openxmlformats.org/officeDocument/2006/relationships" id="277" r:id="R5c96cf59b19349bd"/>
    <p:sldId xmlns:r="http://schemas.openxmlformats.org/officeDocument/2006/relationships" id="278" r:id="Rcb354a0ff5674186"/>
    <p:sldId xmlns:r="http://schemas.openxmlformats.org/officeDocument/2006/relationships" id="279" r:id="R1adc5c33dbf04a12"/>
    <p:sldId xmlns:r="http://schemas.openxmlformats.org/officeDocument/2006/relationships" id="280" r:id="R3f25402c14084206"/>
    <p:sldId xmlns:r="http://schemas.openxmlformats.org/officeDocument/2006/relationships" id="281" r:id="R6ae22b6b4a284804"/>
    <p:sldId xmlns:r="http://schemas.openxmlformats.org/officeDocument/2006/relationships" id="282" r:id="R21de7f0a39324850"/>
    <p:sldId xmlns:r="http://schemas.openxmlformats.org/officeDocument/2006/relationships" id="283" r:id="Rc3f8233e21064830"/>
    <p:sldId xmlns:r="http://schemas.openxmlformats.org/officeDocument/2006/relationships" id="284" r:id="R9693076a63c84d81"/>
    <p:sldId xmlns:r="http://schemas.openxmlformats.org/officeDocument/2006/relationships" id="285" r:id="R2de64e435bb741b6"/>
    <p:sldId xmlns:r="http://schemas.openxmlformats.org/officeDocument/2006/relationships" id="286" r:id="R3b08c3fdf1d24758"/>
    <p:sldId xmlns:r="http://schemas.openxmlformats.org/officeDocument/2006/relationships" id="287" r:id="R46ff748b61314883"/>
    <p:sldId xmlns:r="http://schemas.openxmlformats.org/officeDocument/2006/relationships" id="288" r:id="Re0cf73235a354674"/>
    <p:sldId xmlns:r="http://schemas.openxmlformats.org/officeDocument/2006/relationships" id="289" r:id="R8ee18aab27a440b5"/>
    <p:sldId xmlns:r="http://schemas.openxmlformats.org/officeDocument/2006/relationships" id="290" r:id="R8ae69e2717774028"/>
    <p:sldId xmlns:r="http://schemas.openxmlformats.org/officeDocument/2006/relationships" id="291" r:id="R746c450d4eb04242"/>
    <p:sldId xmlns:r="http://schemas.openxmlformats.org/officeDocument/2006/relationships" id="292" r:id="R363830596697457c"/>
    <p:sldId xmlns:r="http://schemas.openxmlformats.org/officeDocument/2006/relationships" id="293" r:id="R498a872de8e4404c"/>
    <p:sldId xmlns:r="http://schemas.openxmlformats.org/officeDocument/2006/relationships" id="294" r:id="Rb8ac47efac184a1b"/>
    <p:sldId xmlns:r="http://schemas.openxmlformats.org/officeDocument/2006/relationships" id="295" r:id="Rd42de4466bc5456f"/>
    <p:sldId xmlns:r="http://schemas.openxmlformats.org/officeDocument/2006/relationships" id="296" r:id="Ra4be0c2adaac4620"/>
    <p:sldId xmlns:r="http://schemas.openxmlformats.org/officeDocument/2006/relationships" id="297" r:id="R8e5c704096094dce"/>
    <p:sldId xmlns:r="http://schemas.openxmlformats.org/officeDocument/2006/relationships" id="298" r:id="R22fbcd38030d4867"/>
    <p:sldId xmlns:r="http://schemas.openxmlformats.org/officeDocument/2006/relationships" id="299" r:id="Raccba6b6d99f49d8"/>
    <p:sldId xmlns:r="http://schemas.openxmlformats.org/officeDocument/2006/relationships" id="300" r:id="R369e1c9423b549b1"/>
    <p:sldId xmlns:r="http://schemas.openxmlformats.org/officeDocument/2006/relationships" id="301" r:id="R4a4bdae72a2e473c"/>
  </p:sldIdLst>
  <p:sldSz cx="9144000" cy="51435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snapToObjects="1">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theme" Target="/ppt/theme/theme1.xml" Id="Rfaa7158534e94cc2" /><Relationship Type="http://schemas.openxmlformats.org/officeDocument/2006/relationships/slideMaster" Target="/ppt/slideMasters/slideMaster1.xml" Id="R5a35e167206c4f5c" /><Relationship Type="http://schemas.openxmlformats.org/officeDocument/2006/relationships/notesMaster" Target="/ppt/notesMasters/notesMaster1.xml" Id="Rea1b6857ecce4166" /><Relationship Type="http://schemas.openxmlformats.org/officeDocument/2006/relationships/presProps" Target="/ppt/presProps.xml" Id="Ra3de3311ae994eff" /><Relationship Type="http://schemas.openxmlformats.org/officeDocument/2006/relationships/viewProps" Target="/ppt/viewProps.xml" Id="R2820b5cc527a441a" /><Relationship Type="http://schemas.openxmlformats.org/officeDocument/2006/relationships/tableStyles" Target="/ppt/tableStyles.xml" Id="Rb7b7891dc5574362" /><Relationship Type="http://schemas.openxmlformats.org/officeDocument/2006/relationships/slide" Target="/ppt/slides/slide1.xml" Id="Rdd4f41830747417c" /><Relationship Type="http://schemas.openxmlformats.org/officeDocument/2006/relationships/slide" Target="/ppt/slides/slide2.xml" Id="R09281c8873ae4eea" /><Relationship Type="http://schemas.openxmlformats.org/officeDocument/2006/relationships/slide" Target="/ppt/slides/slide3.xml" Id="R16482cc867ad4813" /><Relationship Type="http://schemas.openxmlformats.org/officeDocument/2006/relationships/slide" Target="/ppt/slides/slide4.xml" Id="R923ce85f17124cc2" /><Relationship Type="http://schemas.openxmlformats.org/officeDocument/2006/relationships/slide" Target="/ppt/slides/slide5.xml" Id="R6179c9d284d747df" /><Relationship Type="http://schemas.openxmlformats.org/officeDocument/2006/relationships/slide" Target="/ppt/slides/slide6.xml" Id="Rb975df69d5f74a75" /><Relationship Type="http://schemas.openxmlformats.org/officeDocument/2006/relationships/slide" Target="/ppt/slides/slide7.xml" Id="Rf61988716f6f424c" /><Relationship Type="http://schemas.openxmlformats.org/officeDocument/2006/relationships/slide" Target="/ppt/slides/slide8.xml" Id="R68c14b1310dc4402" /><Relationship Type="http://schemas.openxmlformats.org/officeDocument/2006/relationships/slide" Target="/ppt/slides/slide9.xml" Id="R08b5a07ad926439d" /><Relationship Type="http://schemas.openxmlformats.org/officeDocument/2006/relationships/slide" Target="/ppt/slides/slide10.xml" Id="R60513762926f445a" /><Relationship Type="http://schemas.openxmlformats.org/officeDocument/2006/relationships/slide" Target="/ppt/slides/slide11.xml" Id="R5ab6c73d02c5461d" /><Relationship Type="http://schemas.openxmlformats.org/officeDocument/2006/relationships/slide" Target="/ppt/slides/slide12.xml" Id="R61ed5e33f1034972" /><Relationship Type="http://schemas.openxmlformats.org/officeDocument/2006/relationships/slide" Target="/ppt/slides/slide13.xml" Id="Rf302674075154635" /><Relationship Type="http://schemas.openxmlformats.org/officeDocument/2006/relationships/slide" Target="/ppt/slides/slide14.xml" Id="R17b5caa78f90446d" /><Relationship Type="http://schemas.openxmlformats.org/officeDocument/2006/relationships/slide" Target="/ppt/slides/slide15.xml" Id="Ra45f7d88a74d4c89" /><Relationship Type="http://schemas.openxmlformats.org/officeDocument/2006/relationships/slide" Target="/ppt/slides/slide16.xml" Id="R0982a739bb51407a" /><Relationship Type="http://schemas.openxmlformats.org/officeDocument/2006/relationships/slide" Target="/ppt/slides/slide17.xml" Id="Rafdc548d67ef44b7" /><Relationship Type="http://schemas.openxmlformats.org/officeDocument/2006/relationships/slide" Target="/ppt/slides/slide18.xml" Id="R6096d8cb7d2c40b4" /><Relationship Type="http://schemas.openxmlformats.org/officeDocument/2006/relationships/slide" Target="/ppt/slides/slide19.xml" Id="Rf4f95a6700c147ba" /><Relationship Type="http://schemas.openxmlformats.org/officeDocument/2006/relationships/slide" Target="/ppt/slides/slide20.xml" Id="R1436ec7fe08944d9" /><Relationship Type="http://schemas.openxmlformats.org/officeDocument/2006/relationships/slide" Target="/ppt/slides/slide21.xml" Id="R5e995340901446bc" /><Relationship Type="http://schemas.openxmlformats.org/officeDocument/2006/relationships/slide" Target="/ppt/slides/slide22.xml" Id="R5c96cf59b19349bd" /><Relationship Type="http://schemas.openxmlformats.org/officeDocument/2006/relationships/slide" Target="/ppt/slides/slide23.xml" Id="Rcb354a0ff5674186" /><Relationship Type="http://schemas.openxmlformats.org/officeDocument/2006/relationships/slide" Target="/ppt/slides/slide24.xml" Id="R1adc5c33dbf04a12" /><Relationship Type="http://schemas.openxmlformats.org/officeDocument/2006/relationships/slide" Target="/ppt/slides/slide25.xml" Id="R3f25402c14084206" /><Relationship Type="http://schemas.openxmlformats.org/officeDocument/2006/relationships/slide" Target="/ppt/slides/slide26.xml" Id="R6ae22b6b4a284804" /><Relationship Type="http://schemas.openxmlformats.org/officeDocument/2006/relationships/slide" Target="/ppt/slides/slide27.xml" Id="R21de7f0a39324850" /><Relationship Type="http://schemas.openxmlformats.org/officeDocument/2006/relationships/slide" Target="/ppt/slides/slide28.xml" Id="Rc3f8233e21064830" /><Relationship Type="http://schemas.openxmlformats.org/officeDocument/2006/relationships/slide" Target="/ppt/slides/slide29.xml" Id="R9693076a63c84d81" /><Relationship Type="http://schemas.openxmlformats.org/officeDocument/2006/relationships/slide" Target="/ppt/slides/slide30.xml" Id="R2de64e435bb741b6" /><Relationship Type="http://schemas.openxmlformats.org/officeDocument/2006/relationships/slide" Target="/ppt/slides/slide31.xml" Id="R3b08c3fdf1d24758" /><Relationship Type="http://schemas.openxmlformats.org/officeDocument/2006/relationships/slide" Target="/ppt/slides/slide32.xml" Id="R46ff748b61314883" /><Relationship Type="http://schemas.openxmlformats.org/officeDocument/2006/relationships/slide" Target="/ppt/slides/slide33.xml" Id="Re0cf73235a354674" /><Relationship Type="http://schemas.openxmlformats.org/officeDocument/2006/relationships/slide" Target="/ppt/slides/slide34.xml" Id="R8ee18aab27a440b5" /><Relationship Type="http://schemas.openxmlformats.org/officeDocument/2006/relationships/slide" Target="/ppt/slides/slide35.xml" Id="R8ae69e2717774028" /><Relationship Type="http://schemas.openxmlformats.org/officeDocument/2006/relationships/slide" Target="/ppt/slides/slide36.xml" Id="R746c450d4eb04242" /><Relationship Type="http://schemas.openxmlformats.org/officeDocument/2006/relationships/slide" Target="/ppt/slides/slide37.xml" Id="R363830596697457c" /><Relationship Type="http://schemas.openxmlformats.org/officeDocument/2006/relationships/slide" Target="/ppt/slides/slide38.xml" Id="R498a872de8e4404c" /><Relationship Type="http://schemas.openxmlformats.org/officeDocument/2006/relationships/slide" Target="/ppt/slides/slide39.xml" Id="Rb8ac47efac184a1b" /><Relationship Type="http://schemas.openxmlformats.org/officeDocument/2006/relationships/slide" Target="/ppt/slides/slide40.xml" Id="Rd42de4466bc5456f" /><Relationship Type="http://schemas.openxmlformats.org/officeDocument/2006/relationships/slide" Target="/ppt/slides/slide41.xml" Id="Ra4be0c2adaac4620" /><Relationship Type="http://schemas.openxmlformats.org/officeDocument/2006/relationships/slide" Target="/ppt/slides/slide42.xml" Id="R8e5c704096094dce" /><Relationship Type="http://schemas.openxmlformats.org/officeDocument/2006/relationships/slide" Target="/ppt/slides/slide43.xml" Id="R22fbcd38030d4867" /><Relationship Type="http://schemas.openxmlformats.org/officeDocument/2006/relationships/slide" Target="/ppt/slides/slide44.xml" Id="Raccba6b6d99f49d8" /><Relationship Type="http://schemas.openxmlformats.org/officeDocument/2006/relationships/slide" Target="/ppt/slides/slide45.xml" Id="R369e1c9423b549b1" /><Relationship Type="http://schemas.openxmlformats.org/officeDocument/2006/relationships/slide" Target="/ppt/slides/slide46.xml" Id="R4a4bdae72a2e473c"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1c16c821916433b"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6654c76e7fba46e4" /><Relationship Type="http://schemas.openxmlformats.org/officeDocument/2006/relationships/notesMaster" Target="/ppt/notesMasters/notesMaster1.xml" Id="R04f84ca8000d45d7"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26df6c1639fb4155" /><Relationship Type="http://schemas.openxmlformats.org/officeDocument/2006/relationships/notesMaster" Target="/ppt/notesMasters/notesMaster1.xml" Id="R484dabdf4879433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980022c08ccb4cc6" /><Relationship Type="http://schemas.openxmlformats.org/officeDocument/2006/relationships/notesMaster" Target="/ppt/notesMasters/notesMaster1.xml" Id="Re2b7d18677c545d6"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d7bfe2e81a664fce" /><Relationship Type="http://schemas.openxmlformats.org/officeDocument/2006/relationships/notesMaster" Target="/ppt/notesMasters/notesMaster1.xml" Id="R0452955d908d4cfe"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34c620b3a8b64bf8" /><Relationship Type="http://schemas.openxmlformats.org/officeDocument/2006/relationships/notesMaster" Target="/ppt/notesMasters/notesMaster1.xml" Id="R11016d5f78e64b92"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7f0886b44d9b446c" /><Relationship Type="http://schemas.openxmlformats.org/officeDocument/2006/relationships/notesMaster" Target="/ppt/notesMasters/notesMaster1.xml" Id="R4d0c15a0eb714202"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b267ce5820b64ec1" /><Relationship Type="http://schemas.openxmlformats.org/officeDocument/2006/relationships/notesMaster" Target="/ppt/notesMasters/notesMaster1.xml" Id="R8a0465e7dc2f4861"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a1433dce89c04c89" /><Relationship Type="http://schemas.openxmlformats.org/officeDocument/2006/relationships/notesMaster" Target="/ppt/notesMasters/notesMaster1.xml" Id="R24b7f17817954cc3"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e88a239b2b004ef5" /><Relationship Type="http://schemas.openxmlformats.org/officeDocument/2006/relationships/notesMaster" Target="/ppt/notesMasters/notesMaster1.xml" Id="Rd9165e30900346c2"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3ad05542bed342aa" /><Relationship Type="http://schemas.openxmlformats.org/officeDocument/2006/relationships/notesMaster" Target="/ppt/notesMasters/notesMaster1.xml" Id="Raa34040966494850"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420f29b5696d4b8e" /><Relationship Type="http://schemas.openxmlformats.org/officeDocument/2006/relationships/notesMaster" Target="/ppt/notesMasters/notesMaster1.xml" Id="R5b08b6872f0947c9" /></Relationships>
</file>

<file path=ppt/notesSlides/_rels/notesSlide2.xml.rels>&#65279;<?xml version="1.0" encoding="utf-8"?><Relationships xmlns="http://schemas.openxmlformats.org/package/2006/relationships"><Relationship Type="http://schemas.openxmlformats.org/officeDocument/2006/relationships/slide" Target="/ppt/slides/slide2.xml" Id="Rf09f5a60641342ee" /><Relationship Type="http://schemas.openxmlformats.org/officeDocument/2006/relationships/notesMaster" Target="/ppt/notesMasters/notesMaster1.xml" Id="R0a0e9ffa7896412c"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95c774959952417b" /><Relationship Type="http://schemas.openxmlformats.org/officeDocument/2006/relationships/notesMaster" Target="/ppt/notesMasters/notesMaster1.xml" Id="R4f3139cf5cb54a17"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a008f7e61d5b479d" /><Relationship Type="http://schemas.openxmlformats.org/officeDocument/2006/relationships/notesMaster" Target="/ppt/notesMasters/notesMaster1.xml" Id="R14b2893e50154e22"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5060832d4eb54d6e" /><Relationship Type="http://schemas.openxmlformats.org/officeDocument/2006/relationships/notesMaster" Target="/ppt/notesMasters/notesMaster1.xml" Id="R9d7ebdc7aaec4a4a"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17ee7f5e022640f3" /><Relationship Type="http://schemas.openxmlformats.org/officeDocument/2006/relationships/notesMaster" Target="/ppt/notesMasters/notesMaster1.xml" Id="R8f1d1d081b154971"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9f483cad100b4597" /><Relationship Type="http://schemas.openxmlformats.org/officeDocument/2006/relationships/notesMaster" Target="/ppt/notesMasters/notesMaster1.xml" Id="R6b4566c7f7f94324"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41cef8eef87b4cd8" /><Relationship Type="http://schemas.openxmlformats.org/officeDocument/2006/relationships/notesMaster" Target="/ppt/notesMasters/notesMaster1.xml" Id="R33d6ba0dbab3456e"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18260a049b8e4e6e" /><Relationship Type="http://schemas.openxmlformats.org/officeDocument/2006/relationships/notesMaster" Target="/ppt/notesMasters/notesMaster1.xml" Id="R80869e44a7ee4ce4"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209127dc2f284cd9" /><Relationship Type="http://schemas.openxmlformats.org/officeDocument/2006/relationships/notesMaster" Target="/ppt/notesMasters/notesMaster1.xml" Id="R91e39a3edaed4c64"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7c8b6687bcc94e4b" /><Relationship Type="http://schemas.openxmlformats.org/officeDocument/2006/relationships/notesMaster" Target="/ppt/notesMasters/notesMaster1.xml" Id="Rcc32c35c0feb4e4b"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167f9907c94e412f" /><Relationship Type="http://schemas.openxmlformats.org/officeDocument/2006/relationships/notesMaster" Target="/ppt/notesMasters/notesMaster1.xml" Id="R8ddde8e3176c4979" /></Relationships>
</file>

<file path=ppt/notesSlides/_rels/notesSlide3.xml.rels>&#65279;<?xml version="1.0" encoding="utf-8"?><Relationships xmlns="http://schemas.openxmlformats.org/package/2006/relationships"><Relationship Type="http://schemas.openxmlformats.org/officeDocument/2006/relationships/slide" Target="/ppt/slides/slide3.xml" Id="R5185e996997a47b6" /><Relationship Type="http://schemas.openxmlformats.org/officeDocument/2006/relationships/notesMaster" Target="/ppt/notesMasters/notesMaster1.xml" Id="Re3fbbce629d8445d"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5200c74173a44c87" /><Relationship Type="http://schemas.openxmlformats.org/officeDocument/2006/relationships/notesMaster" Target="/ppt/notesMasters/notesMaster1.xml" Id="R70480fa066f3415b"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b113eb139cdc494c" /><Relationship Type="http://schemas.openxmlformats.org/officeDocument/2006/relationships/notesMaster" Target="/ppt/notesMasters/notesMaster1.xml" Id="R3c41fecc7aff4ba0"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ae0c3e63fbb9493e" /><Relationship Type="http://schemas.openxmlformats.org/officeDocument/2006/relationships/notesMaster" Target="/ppt/notesMasters/notesMaster1.xml" Id="R927fadc0a7f54316"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8f9cfa9843aa406c" /><Relationship Type="http://schemas.openxmlformats.org/officeDocument/2006/relationships/notesMaster" Target="/ppt/notesMasters/notesMaster1.xml" Id="R3218ac0f59964cec"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f50ad79437b54689" /><Relationship Type="http://schemas.openxmlformats.org/officeDocument/2006/relationships/notesMaster" Target="/ppt/notesMasters/notesMaster1.xml" Id="Rda612eeaf70f4d45"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f3398b6bfc444895" /><Relationship Type="http://schemas.openxmlformats.org/officeDocument/2006/relationships/notesMaster" Target="/ppt/notesMasters/notesMaster1.xml" Id="R6455b3c3a7454cda"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4bc945ef982a4b10" /><Relationship Type="http://schemas.openxmlformats.org/officeDocument/2006/relationships/notesMaster" Target="/ppt/notesMasters/notesMaster1.xml" Id="Rabb00bbd7b26423c"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44eecb22b6244761" /><Relationship Type="http://schemas.openxmlformats.org/officeDocument/2006/relationships/notesMaster" Target="/ppt/notesMasters/notesMaster1.xml" Id="R14a8463ecf634ca7"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dafac830e12b47e9" /><Relationship Type="http://schemas.openxmlformats.org/officeDocument/2006/relationships/notesMaster" Target="/ppt/notesMasters/notesMaster1.xml" Id="R45bd41c33ea746d0"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d1972d9de1794f46" /><Relationship Type="http://schemas.openxmlformats.org/officeDocument/2006/relationships/notesMaster" Target="/ppt/notesMasters/notesMaster1.xml" Id="R1bced08b2aec43da" /></Relationships>
</file>

<file path=ppt/notesSlides/_rels/notesSlide4.xml.rels>&#65279;<?xml version="1.0" encoding="utf-8"?><Relationships xmlns="http://schemas.openxmlformats.org/package/2006/relationships"><Relationship Type="http://schemas.openxmlformats.org/officeDocument/2006/relationships/slide" Target="/ppt/slides/slide4.xml" Id="Rb6b1bc83180a40ec" /><Relationship Type="http://schemas.openxmlformats.org/officeDocument/2006/relationships/notesMaster" Target="/ppt/notesMasters/notesMaster1.xml" Id="Rc4a1da1c81c2450f"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c45d5bdf794b439f" /><Relationship Type="http://schemas.openxmlformats.org/officeDocument/2006/relationships/notesMaster" Target="/ppt/notesMasters/notesMaster1.xml" Id="Rf1ff352b6f6348f8"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1a7b676d3a2d462f" /><Relationship Type="http://schemas.openxmlformats.org/officeDocument/2006/relationships/notesMaster" Target="/ppt/notesMasters/notesMaster1.xml" Id="R3fb2c1bd37124b91"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95fd9c7d90254db9" /><Relationship Type="http://schemas.openxmlformats.org/officeDocument/2006/relationships/notesMaster" Target="/ppt/notesMasters/notesMaster1.xml" Id="Ra7ef0f24bafc475c"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2b5d69e4a68f46c7" /><Relationship Type="http://schemas.openxmlformats.org/officeDocument/2006/relationships/notesMaster" Target="/ppt/notesMasters/notesMaster1.xml" Id="R007482fed41d4026"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e3f85cb96db648be" /><Relationship Type="http://schemas.openxmlformats.org/officeDocument/2006/relationships/notesMaster" Target="/ppt/notesMasters/notesMaster1.xml" Id="R76a7557324b64026"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a030e87e86ba409f" /><Relationship Type="http://schemas.openxmlformats.org/officeDocument/2006/relationships/notesMaster" Target="/ppt/notesMasters/notesMaster1.xml" Id="Rb8e178119e504b00"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d9df6ef6eca241ab" /><Relationship Type="http://schemas.openxmlformats.org/officeDocument/2006/relationships/notesMaster" Target="/ppt/notesMasters/notesMaster1.xml" Id="Rf0c373e63d7f448b" /></Relationships>
</file>

<file path=ppt/notesSlides/_rels/notesSlide5.xml.rels>&#65279;<?xml version="1.0" encoding="utf-8"?><Relationships xmlns="http://schemas.openxmlformats.org/package/2006/relationships"><Relationship Type="http://schemas.openxmlformats.org/officeDocument/2006/relationships/slide" Target="/ppt/slides/slide5.xml" Id="R5c224d2bf35c47c6" /><Relationship Type="http://schemas.openxmlformats.org/officeDocument/2006/relationships/notesMaster" Target="/ppt/notesMasters/notesMaster1.xml" Id="R6c1061e5c5894eee" /></Relationships>
</file>

<file path=ppt/notesSlides/_rels/notesSlide6.xml.rels>&#65279;<?xml version="1.0" encoding="utf-8"?><Relationships xmlns="http://schemas.openxmlformats.org/package/2006/relationships"><Relationship Type="http://schemas.openxmlformats.org/officeDocument/2006/relationships/slide" Target="/ppt/slides/slide6.xml" Id="R748e7b74383c47b2" /><Relationship Type="http://schemas.openxmlformats.org/officeDocument/2006/relationships/notesMaster" Target="/ppt/notesMasters/notesMaster1.xml" Id="R2b4c418d0ce148d2" /></Relationships>
</file>

<file path=ppt/notesSlides/_rels/notesSlide7.xml.rels>&#65279;<?xml version="1.0" encoding="utf-8"?><Relationships xmlns="http://schemas.openxmlformats.org/package/2006/relationships"><Relationship Type="http://schemas.openxmlformats.org/officeDocument/2006/relationships/slide" Target="/ppt/slides/slide7.xml" Id="Rfdce20606b1b48c0" /><Relationship Type="http://schemas.openxmlformats.org/officeDocument/2006/relationships/notesMaster" Target="/ppt/notesMasters/notesMaster1.xml" Id="Rfab750fdcb554c5c" /></Relationships>
</file>

<file path=ppt/notesSlides/_rels/notesSlide8.xml.rels>&#65279;<?xml version="1.0" encoding="utf-8"?><Relationships xmlns="http://schemas.openxmlformats.org/package/2006/relationships"><Relationship Type="http://schemas.openxmlformats.org/officeDocument/2006/relationships/slide" Target="/ppt/slides/slide8.xml" Id="Re999e7487e0e426c" /><Relationship Type="http://schemas.openxmlformats.org/officeDocument/2006/relationships/notesMaster" Target="/ppt/notesMasters/notesMaster1.xml" Id="Rc379fbd44585473f" /></Relationships>
</file>

<file path=ppt/notesSlides/_rels/notesSlide9.xml.rels>&#65279;<?xml version="1.0" encoding="utf-8"?><Relationships xmlns="http://schemas.openxmlformats.org/package/2006/relationships"><Relationship Type="http://schemas.openxmlformats.org/officeDocument/2006/relationships/slide" Target="/ppt/slides/slide9.xml" Id="Rd63bb8c245a74765" /><Relationship Type="http://schemas.openxmlformats.org/officeDocument/2006/relationships/notesMaster" Target="/ppt/notesMasters/notesMaster1.xml" Id="Rbbcd7dc781cb477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by distinguishing optimism from calibration. The session asks what the evidence permits us to believe—not whether we feel hopeful or pessimistic.</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Reveal the highlighted answer, then ask what made the most common wrong answer feel plausible.</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a:p xmlns:a="http://schemas.openxmlformats.org/drawingml/2006/main">
            <a:r>
              <a:t>- Correct-answer source: https://ourworldindata.org/natural-disasters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before advancing. Ask students to notice the distribution without evaluating it yet.</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Reveal the highlighted answer, then ask what made the most common wrong answer feel plausible.</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a:p xmlns:a="http://schemas.openxmlformats.org/drawingml/2006/main">
            <a:r>
              <a:t>- Correct-answer source: https://data.worldbank.org/indicator/EG.ELC.ACCS.ZS?locations=1W</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before advancing. Ask students to notice the distribution without evaluating it yet.</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Reveal the highlighted answer, then ask what made the most common wrong answer feel plausible.</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a:p xmlns:a="http://schemas.openxmlformats.org/drawingml/2006/main">
            <a:r>
              <a:t>- Correct-answer source: https://population.un.org/wpp/assets/Files/WPP2024_Summary-of-Results.pdf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before advancing. Ask students to notice the distribution without evaluating it yet.</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Reveal the highlighted answer, then ask what made the most common wrong answer feel plausible.</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a:p xmlns:a="http://schemas.openxmlformats.org/drawingml/2006/main">
            <a:r>
              <a:t>- Correct-answer source: /Users/shalliday/Dropbox/Hopkins/Teaching/Progress/Halliday_progress_fys/Readings/Session02/rosling_factfulness_pref_ch1.pdf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Student response data: /Users/shalliday/Dropbox/My Mac (MacBook-Pro)/Downloads/FYS_ Progress - Pre-Course IntakeSurvey(1-8).xlsx, Sheet1 L1:R9.</a:t>
            </a:r>
          </a:p>
          <a:p xmlns:a="http://schemas.openxmlformats.org/drawingml/2006/main">
            <a:r>
              <a:t>- Chimpanzee benchmark and original answer key: /Users/shalliday/Dropbox/Hopkins/Teaching/Progress/Halliday_progress_fys/Readings/Session02/rosling_factfulness_pref_ch1.pdf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Student reflections: /Users/shalliday/Dropbox/My Mac (MacBook-Pro)/Downloads/FYS_ Progress - Pre-Course IntakeSurvey(1-8).xlsx, Sheet1 S1:T9.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Treat all three sentences as simultaneously true. A trend can improve while the present level remains unacceptable and the feasible frontier remains far away.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Student response data: /Users/shalliday/Dropbox/My Mac (MacBook-Pro)/Downloads/FYS_ Progress - Pre-Course IntakeSurvey(1-8).xlsx, Sheet1 L1:R9.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These clusters synthesize the students’ initial reflections. Keep names out of the projected summary so the class can evaluate ideas rather than authors.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three-part test on every topic: level, slope, and gap. It blocks both complacency and reflexive doom.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Transition: individual virtue matters, but technology, prices, and institutions determine whether better behavior scales.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category labels are plain years; dollar formatting applies only to the horizontal value axis and bar labels. Utility-scale solar photovoltaic levelized cost fell from about $0.417/kWh in 2010 to $0.043/kWh in 2024, a decline of roughly 90% in real terms. Falling price is a scaling mechanism, but deployment does not by itself guarantee falling total emissions.</a:t>
            </a:r>
          </a:p>
          <a:p xmlns:a="http://schemas.openxmlformats.org/drawingml/2006/main">
            <a:r>
              <a:t/>
            </a:r>
            <a:endParaRPr/>
          </a:p>
          <a:p xmlns:a="http://schemas.openxmlformats.org/drawingml/2006/main">
            <a:r>
              <a:t>[Sources]</a:t>
            </a:r>
          </a:p>
          <a:p xmlns:a="http://schemas.openxmlformats.org/drawingml/2006/main">
            <a:r>
              <a:t>- https://www.irena.org/Publications/2025/Jul/Renewable-power-generation-costs-in-2024</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economic question is what lowers the private cost of the lower-externality choice. Cultivated meat illustrates dramatic technical progress, but commercial cost and life-cycle estimates remain uncertain.</a:t>
            </a:r>
          </a:p>
          <a:p xmlns:a="http://schemas.openxmlformats.org/drawingml/2006/main">
            <a:endParaRPr/>
          </a:p>
          <a:p xmlns:a="http://schemas.openxmlformats.org/drawingml/2006/main">
            <a:r>
              <a:t>[Sources]</a:t>
            </a:r>
          </a:p>
          <a:p xmlns:a="http://schemas.openxmlformats.org/drawingml/2006/main">
            <a:r>
              <a:t>- https://www.nature.com/articles/s41587-024-02373-2</a:t>
            </a:r>
          </a:p>
          <a:p xmlns:a="http://schemas.openxmlformats.org/drawingml/2006/main">
            <a:r>
              <a:t>- https://www.hfpappexternal.fda.gov/scripts/fdcc/index.cfm?set=AnimalCellCultureFoods</a:t>
            </a:r>
          </a:p>
          <a:p xmlns:a="http://schemas.openxmlformats.org/drawingml/2006/main">
            <a:r>
              <a:t>- https://foodandhealth.ucdavis.edu/environmental-impacts-of-cultured-meat-a-cradle-to-gate-life-cycle-assessment-2/</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an order-of-magnitude comparison, not an accounting identity. IMO estimates total shipping at 2.89% of global anthropogenic CO2 in 2018; IEA describes cement as about 7% of global CO2 emissions; FAO estimated livestock supply chains at 14.5% of anthropogenic greenhouse gases in CO2-equivalent; Poore and Nemecek's food-system life-cycle synthesis, presented by Our World in Data, estimates food at 26% of global GHG. The years, boundaries, and gas metrics differ, so do not add the bars. The comparison shows why diet and production technologies are material climate levers. Within food, transport is only about 5% of food-system emissions; food type generally matters more than distance shipped. Prices, availability, and norms determine whether lower-emission diets scale.</a:t>
            </a:r>
          </a:p>
          <a:p xmlns:a="http://schemas.openxmlformats.org/drawingml/2006/main">
            <a:r>
              <a:t/>
            </a:r>
            <a:endParaRPr/>
          </a:p>
          <a:p xmlns:a="http://schemas.openxmlformats.org/drawingml/2006/main">
            <a:r>
              <a:t>[Sources]</a:t>
            </a:r>
          </a:p>
          <a:p xmlns:a="http://schemas.openxmlformats.org/drawingml/2006/main">
            <a:r>
              <a:t>- https://www.fao.org/newsroom/detail/Major-cuts-of-greenhouse-gas-emissions-from-livestock-within-reach/</a:t>
            </a:r>
          </a:p>
          <a:p xmlns:a="http://schemas.openxmlformats.org/drawingml/2006/main">
            <a:r>
              <a:t>- https://www.imo.org/en/mediacentre/pages/whatsnew-1596.aspx</a:t>
            </a:r>
          </a:p>
          <a:p xmlns:a="http://schemas.openxmlformats.org/drawingml/2006/main">
            <a:r>
              <a:t>- https://www.iea.org/news/cement-technology-roadmap-plots-path-to-cutting-co2-emissions-24-by-2050</a:t>
            </a:r>
          </a:p>
          <a:p xmlns:a="http://schemas.openxmlformats.org/drawingml/2006/main">
            <a:r>
              <a:t>- https://ourworldindata.org/environmental-impacts-of-food</a:t>
            </a:r>
          </a:p>
          <a:p xmlns:a="http://schemas.openxmlformats.org/drawingml/2006/main">
            <a:r>
              <a:t>- https://www.science.org/doi/10.1126/science.aaq0216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Montreal Protocol is a clean example of science, substitutes, finance, and enforceable international cooperation changing the slope. Under current policies, ozone is projected to return to roughly 1980 levels around 2040 for most of the world.</a:t>
            </a:r>
          </a:p>
          <a:p xmlns:a="http://schemas.openxmlformats.org/drawingml/2006/main">
            <a:endParaRPr/>
          </a:p>
          <a:p xmlns:a="http://schemas.openxmlformats.org/drawingml/2006/main">
            <a:r>
              <a:t>[Sources]</a:t>
            </a:r>
          </a:p>
          <a:p xmlns:a="http://schemas.openxmlformats.org/drawingml/2006/main">
            <a:r>
              <a:t>- https://www.unep.org/resources/publication/scientific-assessment-ozone-layer-depletion-2022</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Transition: long-run declines in some forms of violence are real; recent reversals are also real.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these as selected long historical series, not a global average. The comparison uses the highest historical observation shown for each series and the latest observation available in the combined Eisner/WHO dataset: Italy 71.7 (1375) to 0.415 (2022), Netherlands 59.1 (1425) to 0.587 (2023), and England and Wales 21.4 (1325) to 1.5 (2006), all homicides per 100,000. These are declines of about 99%, 99%, and 93%. Historical estimates are subject to incomplete records, geographic bias, changing age structure, weapon lethality, and medical treatment.</a:t>
            </a:r>
          </a:p>
          <a:p xmlns:a="http://schemas.openxmlformats.org/drawingml/2006/main">
            <a:endParaRPr/>
          </a:p>
          <a:p xmlns:a="http://schemas.openxmlformats.org/drawingml/2006/main">
            <a:r>
              <a:t>[Sources]</a:t>
            </a:r>
          </a:p>
          <a:p xmlns:a="http://schemas.openxmlformats.org/drawingml/2006/main">
            <a:r>
              <a:t>- https://ourworldindata.org/grapher/homicide-rates-across-western-europe</a:t>
            </a:r>
          </a:p>
          <a:p xmlns:a="http://schemas.openxmlformats.org/drawingml/2006/main">
            <a:r>
              <a:t>- https://www.jstor.org/stable/10.1086/677662</a:t>
            </a:r>
          </a:p>
          <a:p xmlns:a="http://schemas.openxmlformats.org/drawingml/2006/main">
            <a:r>
              <a:t>- https://platform.who.int/mortality/themes/theme-details/topics/indicator-groups/indicator-group-details/MDB/violence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Each bar is the arithmetic mean of the annual global death rate from state-based conflicts in the named ten-year period. Annual total rate is the sum of extrasystemic, intrastate, and interstate conflict deaths per 100,000. The 1946–55 mean is 11.8; 1996–2005 is 0.6; 2016–25 is 1.6. Thus the latest decade remains about 86% below the early postwar decade, but it is more than twice the 1996–2005 low. Pinker's broader synthesis places the worldwide interstate-plus-civil-war death rate near 300 per 100,000 during World War II, outside this plotted 1946–2025 series. The defensible claim is a large postwar decline with major spikes and a recent reversal—not the disappearance of war.</a:t>
            </a:r>
          </a:p>
          <a:p xmlns:a="http://schemas.openxmlformats.org/drawingml/2006/main">
            <a:endParaRPr/>
          </a:p>
          <a:p xmlns:a="http://schemas.openxmlformats.org/drawingml/2006/main">
            <a:r>
              <a:t>[Sources]</a:t>
            </a:r>
          </a:p>
          <a:p xmlns:a="http://schemas.openxmlformats.org/drawingml/2006/main">
            <a:r>
              <a:t>- https://ourworldindata.org/grapher/death-rate-in-state-based-conflicts</a:t>
            </a:r>
          </a:p>
          <a:p xmlns:a="http://schemas.openxmlformats.org/drawingml/2006/main">
            <a:r>
              <a:t>- https://ucdp.uu.se/downloads/</a:t>
            </a:r>
          </a:p>
          <a:p xmlns:a="http://schemas.openxmlformats.org/drawingml/2006/main">
            <a:r>
              <a:t>- https://www.prio.org/data/1</a:t>
            </a:r>
          </a:p>
          <a:p xmlns:a="http://schemas.openxmlformats.org/drawingml/2006/main">
            <a:r>
              <a:t>- https://stevenpinker.com/files/pinker/files/the_decline_of_war_and_conceptions_of_human_nature_by_s_pinker.pdf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before advancing. Ask students to notice the distribution without evaluating it yet.</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UCDP estimates about 3.9 million combatants and civilians died due to fighting in armed conflicts from 1989 through 2024. About 2.0 million—more than half—died in Africa, compared with 720,000 in the Middle East, 580,000 in Asia and Oceania, 370,000 in Europe, and 230,000 in the Americas. These are direct deaths in fighting, not indirect deaths from disease or starvation. Africa's total reflects several different histories: Rwanda accounts for roughly 800,000 deaths, and Ethiopia more than 380,000; PRIO identifies Ethiopia/Tigray, Russia–Ukraine, and Gaza as major drivers of recent global spikes. In Europe, virtually all interstate-conflict deaths in this period came from Russia's invasion of Ukraine; earlier intrastate deaths were concentrated in the Balkans. The long-run global decline therefore coexists with extreme geographic concentration and a recent reversal.</a:t>
            </a:r>
          </a:p>
          <a:p xmlns:a="http://schemas.openxmlformats.org/drawingml/2006/main">
            <a:r>
              <a:t/>
            </a:r>
            <a:endParaRPr/>
          </a:p>
          <a:p xmlns:a="http://schemas.openxmlformats.org/drawingml/2006/main">
            <a:r>
              <a:t>[Sources]</a:t>
            </a:r>
          </a:p>
          <a:p xmlns:a="http://schemas.openxmlformats.org/drawingml/2006/main">
            <a:r>
              <a:t>- https://ourworldindata.org/conflict-deaths-breakdown</a:t>
            </a:r>
          </a:p>
          <a:p xmlns:a="http://schemas.openxmlformats.org/drawingml/2006/main">
            <a:r>
              <a:t>- https://ucdp.uu.se/downloads/</a:t>
            </a:r>
          </a:p>
          <a:p xmlns:a="http://schemas.openxmlformats.org/drawingml/2006/main">
            <a:r>
              <a:t>- https://www.prio.org/publications/14453</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slide to separate findings from interpretation. The homicide decline is strong in the selected European archival series; the post-1945 decline in per-capita battle deaths and the absence of great-power war are also substantial. But war counts, battle deaths, and displacement have risen recently. Fazal's 2025 review concludes that great-power wars have declined since 1945 while war in general is not necessarily in uniform decline; war has also changed. Avoid treating any single series as an index of empathy or moral character.</a:t>
            </a:r>
          </a:p>
          <a:p xmlns:a="http://schemas.openxmlformats.org/drawingml/2006/main">
            <a:endParaRPr/>
          </a:p>
          <a:p xmlns:a="http://schemas.openxmlformats.org/drawingml/2006/main">
            <a:r>
              <a:t>[Sources]</a:t>
            </a:r>
          </a:p>
          <a:p xmlns:a="http://schemas.openxmlformats.org/drawingml/2006/main">
            <a:r>
              <a:t>- https://ourworldindata.org/grapher/homicide-rates-across-western-europe</a:t>
            </a:r>
          </a:p>
          <a:p xmlns:a="http://schemas.openxmlformats.org/drawingml/2006/main">
            <a:r>
              <a:t>- https://ourworldindata.org/grapher/death-rate-in-state-based-conflicts</a:t>
            </a:r>
          </a:p>
          <a:p xmlns:a="http://schemas.openxmlformats.org/drawingml/2006/main">
            <a:r>
              <a:t>- https://www.annualreviews.org/content/journals/10.1146/annurev-polisci-041923-115351</a:t>
            </a:r>
          </a:p>
          <a:p xmlns:a="http://schemas.openxmlformats.org/drawingml/2006/main">
            <a:r>
              <a:t>- https://www.prio.org/publications/14453</a:t>
            </a:r>
          </a:p>
          <a:p xmlns:a="http://schemas.openxmlformats.org/drawingml/2006/main">
            <a:r>
              <a:t>- https://ucdp.uu.se/downloads/</a:t>
            </a:r>
          </a:p>
          <a:p xmlns:a="http://schemas.openxmlformats.org/drawingml/2006/main">
            <a:r>
              <a:t>- https://www.unhcr.org/sites/default/files/2025-06/global-trends-report-2024.pdf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violent-crime rate fell about 53% from 1991 to 2024. In 2024, violent crime fell 4.5% and murder 14.9% from 2023. But agencies reported 11,679 hate-crime incidents, near the modern high; participation and classification complicate comparisons.</a:t>
            </a:r>
          </a:p>
          <a:p xmlns:a="http://schemas.openxmlformats.org/drawingml/2006/main">
            <a:endParaRPr/>
          </a:p>
          <a:p xmlns:a="http://schemas.openxmlformats.org/drawingml/2006/main">
            <a:r>
              <a:t>[Sources]</a:t>
            </a:r>
          </a:p>
          <a:p xmlns:a="http://schemas.openxmlformats.org/drawingml/2006/main">
            <a:r>
              <a:t>- https://leb.fbi.gov/file-repository/archives/november-1992.pdf</a:t>
            </a:r>
          </a:p>
          <a:p xmlns:a="http://schemas.openxmlformats.org/drawingml/2006/main">
            <a:r>
              <a:t>- https://www.fbi.gov/news/press-releases/fbi-releases-2024-reported-crimes-in-the-nation-statistics</a:t>
            </a:r>
          </a:p>
          <a:p xmlns:a="http://schemas.openxmlformats.org/drawingml/2006/main">
            <a:r>
              <a:t>- https://cde.ucr.cjis.gov/LATEST/resources/reports/Reported%20Crimes%20in%20the%20Nation%20Quick%20Stats.pdf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Gallup's survey measure of the share of U.S. adults who approve of marriage between Black people and White people: 4% in 1958 and 94% in 2021. It measures stated approval, not the prevalence of interracial marriage and not the absence of racial prejudice. The combined category labels intentionally read 'year, percent' so PowerPoint does not misformat years as percentages.</a:t>
            </a:r>
          </a:p>
          <a:p xmlns:a="http://schemas.openxmlformats.org/drawingml/2006/main">
            <a:r>
              <a:t/>
            </a:r>
            <a:endParaRPr/>
          </a:p>
          <a:p xmlns:a="http://schemas.openxmlformats.org/drawingml/2006/main">
            <a:r>
              <a:t>[Sources]</a:t>
            </a:r>
          </a:p>
          <a:p xmlns:a="http://schemas.openxmlformats.org/drawingml/2006/main">
            <a:r>
              <a:t>- https://news.gallup.com/poll/354638/approval-interracial-marriage-new-high.aspx</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Transition: several student concerns are not failures of knowledge. They are failures of incentives, environment design, and last-mile delivery.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Connect Ning’s observation to the course technology policy. The point is not that devices are evil; it is that individually rational use can impose peer and attention externalities.</a:t>
            </a:r>
          </a:p>
          <a:p xmlns:a="http://schemas.openxmlformats.org/drawingml/2006/main">
            <a:endParaRPr/>
          </a:p>
          <a:p xmlns:a="http://schemas.openxmlformats.org/drawingml/2006/main">
            <a:r>
              <a:t>[Sources]</a:t>
            </a:r>
          </a:p>
          <a:p xmlns:a="http://schemas.openxmlformats.org/drawingml/2006/main">
            <a:r>
              <a:t>- https://www.aeaweb.org/articles?id=10.1257%2Faer.20151404</a:t>
            </a:r>
          </a:p>
          <a:p xmlns:a="http://schemas.openxmlformats.org/drawingml/2006/main">
            <a:r>
              <a:t>- https://www.sciencedirect.com/science/article/pii/S0272775716303454</a:t>
            </a:r>
          </a:p>
          <a:p xmlns:a="http://schemas.openxmlformats.org/drawingml/2006/main">
            <a:r>
              <a:t>- https://politics.media.mit.edu/papers/Vosoughi_Science.pdf</a:t>
            </a:r>
          </a:p>
          <a:p xmlns:a="http://schemas.openxmlformats.org/drawingml/2006/main">
            <a:r>
              <a:t>- https://www.nature.com/articles/s41562-021-01056-1</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WHO-led modeling estimates 154 million lives saved by vaccination since 1974, including 101 million infants. Wild polio incidence has fallen more than 99% since 1988. Rinderpest became the second disease—and first animal disease—eradicated globally.</a:t>
            </a:r>
          </a:p>
          <a:p xmlns:a="http://schemas.openxmlformats.org/drawingml/2006/main">
            <a:endParaRPr/>
          </a:p>
          <a:p xmlns:a="http://schemas.openxmlformats.org/drawingml/2006/main">
            <a:r>
              <a:t>[Sources]</a:t>
            </a:r>
          </a:p>
          <a:p xmlns:a="http://schemas.openxmlformats.org/drawingml/2006/main">
            <a:r>
              <a:t>- https://www.who.int/news/item/24-04-2024-global-immunization-efforts-have-saved-at-least-154-million-lives-over-the-past-50-years/</a:t>
            </a:r>
          </a:p>
          <a:p xmlns:a="http://schemas.openxmlformats.org/drawingml/2006/main">
            <a:r>
              <a:t>- https://www.who.int/news-room/fact-sheets/detail/poliomyelitis</a:t>
            </a:r>
          </a:p>
          <a:p xmlns:a="http://schemas.openxmlformats.org/drawingml/2006/main">
            <a:r>
              <a:t>- https://www.woah.org/en/disease/rinderpest/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State the denominator: disease risks are per infection; vaccine risks are per dose. No medical intervention is zero-risk, but these orders of magnitude are not remotely equivalent. Access and confidence are separate last-mile problems.</a:t>
            </a:r>
          </a:p>
          <a:p xmlns:a="http://schemas.openxmlformats.org/drawingml/2006/main">
            <a:endParaRPr/>
          </a:p>
          <a:p xmlns:a="http://schemas.openxmlformats.org/drawingml/2006/main">
            <a:r>
              <a:t>[Sources]</a:t>
            </a:r>
          </a:p>
          <a:p xmlns:a="http://schemas.openxmlformats.org/drawingml/2006/main">
            <a:r>
              <a:t>- https://www.cdc.gov/measles/hcp/clinical-overview/index.html</a:t>
            </a:r>
          </a:p>
          <a:p xmlns:a="http://schemas.openxmlformats.org/drawingml/2006/main">
            <a:r>
              <a:t>- https://www.cdc.gov/vaccine-safety/vaccines/mmr.html</a:t>
            </a:r>
          </a:p>
          <a:p xmlns:a="http://schemas.openxmlformats.org/drawingml/2006/main">
            <a:r>
              <a:t>- https://stacks.cdc.gov/view/cdc/26975/cdc_26975_DS1.pdf</a:t>
            </a:r>
          </a:p>
          <a:p xmlns:a="http://schemas.openxmlformats.org/drawingml/2006/main">
            <a:r>
              <a:t>- https://www.unicef.org/press-releases/global-childhood-immunization-coverage-inches-forward-despite-conflict-and-hesitancy</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World Bank estimates about 1.5 billion people escaped extreme poverty between 1990 and 2022, while 838 million still lived below the updated $3/day line in 2022. Global interpersonal inequality fell, but US asset ownership remains highly unequal: stock ownership was 34% in the bottom half versus 95% in the top decile in 2022.</a:t>
            </a:r>
          </a:p>
          <a:p xmlns:a="http://schemas.openxmlformats.org/drawingml/2006/main">
            <a:endParaRPr/>
          </a:p>
          <a:p xmlns:a="http://schemas.openxmlformats.org/drawingml/2006/main">
            <a:r>
              <a:t>[Sources]</a:t>
            </a:r>
          </a:p>
          <a:p xmlns:a="http://schemas.openxmlformats.org/drawingml/2006/main">
            <a:r>
              <a:t>- https://www.worldbank.org/en/news/factsheet/2025/06/05/june-2025-update-to-global-poverty-lines</a:t>
            </a:r>
          </a:p>
          <a:p xmlns:a="http://schemas.openxmlformats.org/drawingml/2006/main">
            <a:r>
              <a:t>- https://documents1.worldbank.org/curated/en/099928403262531089/pdf/IDU-5aad7296-6ece-49ee-a291-3acc30bac9dd.pdf</a:t>
            </a:r>
          </a:p>
          <a:p xmlns:a="http://schemas.openxmlformats.org/drawingml/2006/main">
            <a:r>
              <a:t>- https://www.federalreserve.gov/publications/october-2023-changes-in-us-family-finances-from-2019-to-2022.htm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Sen’s entitlement approach to avoid the caricature that famine is simply too little food. Markets are powerful coordination mechanisms, not moral agents or substitutes for peace, income, and public capacity.</a:t>
            </a:r>
          </a:p>
          <a:p xmlns:a="http://schemas.openxmlformats.org/drawingml/2006/main">
            <a:endParaRPr/>
          </a:p>
          <a:p xmlns:a="http://schemas.openxmlformats.org/drawingml/2006/main">
            <a:r>
              <a:t>[Sources]</a:t>
            </a:r>
          </a:p>
          <a:p xmlns:a="http://schemas.openxmlformats.org/drawingml/2006/main">
            <a:r>
              <a:t>- https://ourworldindata.org/grapher/famines-and-the-deaths-in-them</a:t>
            </a:r>
          </a:p>
          <a:p xmlns:a="http://schemas.openxmlformats.org/drawingml/2006/main">
            <a:r>
              <a:t>- https://www.wfp.org/news/acute-food-insecurity-and-malnutrition-rose-sixth-consecutive-year-worlds-most-fragile-regions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Reveal the highlighted answer, then ask what made the most common wrong answer feel plausible.</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a:p xmlns:a="http://schemas.openxmlformats.org/drawingml/2006/main">
            <a:r>
              <a:t>- Correct-answer source: https://www.gapminder.org/ignorance/ignorance-test/results/question-1/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These are paired diffusion stories: large absolute improvements with concentrated exclusion. Aging and tighter labor markets may improve bargaining power, but law, enforcement, supply chains, and education still matter.</a:t>
            </a:r>
          </a:p>
          <a:p xmlns:a="http://schemas.openxmlformats.org/drawingml/2006/main">
            <a:endParaRPr/>
          </a:p>
          <a:p xmlns:a="http://schemas.openxmlformats.org/drawingml/2006/main">
            <a:r>
              <a:t>[Sources]</a:t>
            </a:r>
          </a:p>
          <a:p xmlns:a="http://schemas.openxmlformats.org/drawingml/2006/main">
            <a:r>
              <a:t>- https://www.ilo.org/resource/news/despite-progress-child-labour-still-affects-138-million-children-globally</a:t>
            </a:r>
          </a:p>
          <a:p xmlns:a="http://schemas.openxmlformats.org/drawingml/2006/main">
            <a:r>
              <a:t>- https://www.ilo.org/publications/flagship-reports/global-wage-report-2024-25-wage-inequality-decreasing-globally</a:t>
            </a:r>
          </a:p>
          <a:p xmlns:a="http://schemas.openxmlformats.org/drawingml/2006/main">
            <a:r>
              <a:t>- https://www.itu.int/itu-d/reports/statistics/facts-figures-2025/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Nigerian business-plan competition randomized grants among near-threshold applicants. The result suggests many high-potential entrepreneurs were constrained by capital, not ideas or effort. It does not imply every grant program will reproduce the effect.</a:t>
            </a:r>
          </a:p>
          <a:p xmlns:a="http://schemas.openxmlformats.org/drawingml/2006/main">
            <a:endParaRPr/>
          </a:p>
          <a:p xmlns:a="http://schemas.openxmlformats.org/drawingml/2006/main">
            <a:r>
              <a:t>[Sources]</a:t>
            </a:r>
          </a:p>
          <a:p xmlns:a="http://schemas.openxmlformats.org/drawingml/2006/main">
            <a:r>
              <a:t>- https://poverty-action.org/study/identifying-and-spurring-high-growth-entrepreneurship-experimental-evidence-business-plan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Transition: existential risks require calibrated seriousness. Avoid both dismissing unlikely catastrophes and inventing precise probabilities that evidence cannot support.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say nuclear has literally saved a known count of lives. The 1.84 million figure is a counterfactual model of fossil generation displaced by nuclear. The deaths-per-TWh estimates also embed assumptions and uncertainty; the robust comparison is the orders-of-magnitude gap from fossil fuels.</a:t>
            </a:r>
          </a:p>
          <a:p xmlns:a="http://schemas.openxmlformats.org/drawingml/2006/main">
            <a:endParaRPr/>
          </a:p>
          <a:p xmlns:a="http://schemas.openxmlformats.org/drawingml/2006/main">
            <a:r>
              <a:t>[Sources]</a:t>
            </a:r>
          </a:p>
          <a:p xmlns:a="http://schemas.openxmlformats.org/drawingml/2006/main">
            <a:r>
              <a:t>- https://ourworldindata.org/safest-sources-of-energy</a:t>
            </a:r>
          </a:p>
          <a:p xmlns:a="http://schemas.openxmlformats.org/drawingml/2006/main">
            <a:r>
              <a:t>- https://www.giss.nasa.gov/pubs/abs/kh05000e.html</a:t>
            </a:r>
          </a:p>
          <a:p xmlns:a="http://schemas.openxmlformats.org/drawingml/2006/main">
            <a:r>
              <a:t>- https://unece.org/sed/documents/2021/10/reports/life-cycle-assessment-electricity-generation-options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Non-use is an achievement, not a guarantee and not proof that deterrence alone caused peace. Near misses, norms, diplomacy, command systems, restraint, and luck all matter. SIPRI warned in 2026 that states were increasing reliance on nuclear weapons as transparency and arms control weakened.</a:t>
            </a:r>
          </a:p>
          <a:p xmlns:a="http://schemas.openxmlformats.org/drawingml/2006/main">
            <a:endParaRPr/>
          </a:p>
          <a:p xmlns:a="http://schemas.openxmlformats.org/drawingml/2006/main">
            <a:r>
              <a:t>[Sources]</a:t>
            </a:r>
          </a:p>
          <a:p xmlns:a="http://schemas.openxmlformats.org/drawingml/2006/main">
            <a:r>
              <a:t>- https://fas.org/initiative/status-world-nuclear-forces/</a:t>
            </a:r>
          </a:p>
          <a:p xmlns:a="http://schemas.openxmlformats.org/drawingml/2006/main">
            <a:r>
              <a:t>- https://www.icrc.org/en/law-and-policy/nuclear-weapons</a:t>
            </a:r>
          </a:p>
          <a:p xmlns:a="http://schemas.openxmlformats.org/drawingml/2006/main">
            <a:r>
              <a:t>- https://www.sipri.org/media/press-release/2026/increasing-focus-nuclear-weapons-amid-heightened-escalation-risks-new-sipri-yearbook-out-now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Frame AI as a live epistemic problem. The absence of a reliable scalar probability does not make extreme outcomes irrelevant; it means the class should separate evidence, scenarios, and judgment.</a:t>
            </a:r>
          </a:p>
          <a:p xmlns:a="http://schemas.openxmlformats.org/drawingml/2006/main">
            <a:endParaRPr/>
          </a:p>
          <a:p xmlns:a="http://schemas.openxmlformats.org/drawingml/2006/main">
            <a:r>
              <a:t>[Sources]</a:t>
            </a:r>
          </a:p>
          <a:p xmlns:a="http://schemas.openxmlformats.org/drawingml/2006/main">
            <a:r>
              <a:t>- https://hai.stanford.edu/assets/files/hai_ai_index_report_2025.pdf</a:t>
            </a:r>
          </a:p>
          <a:p xmlns:a="http://schemas.openxmlformats.org/drawingml/2006/main">
            <a:r>
              <a:t>- https://hai.stanford.edu/ai-index/2026-ai-index-report</a:t>
            </a:r>
          </a:p>
          <a:p xmlns:a="http://schemas.openxmlformats.org/drawingml/2006/main">
            <a:r>
              <a:t>- https://internationalaisafetyreport.org/publication/international-ai-safety-report-2026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assigning mechanisms, not moods. Progress is contingent institutional work: understand what caused it, preserve what works, and extend benefits to people still outside the frontier.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before advancing. Ask students to notice the distribution without evaluating it yet.</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Reveal the highlighted answer, then ask what made the most common wrong answer feel plausible.</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a:p xmlns:a="http://schemas.openxmlformats.org/drawingml/2006/main">
            <a:r>
              <a:t>- Correct-answer source: /Users/shalliday/Dropbox/Hopkins/Teaching/Progress/Halliday_progress_fys/Readings/Session02/rosling_factfulness_pref_ch1.pdf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before advancing. Ask students to notice the distribution without evaluating it yet.</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Reveal the highlighted answer, then ask what made the most common wrong answer feel plausible.</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a:p xmlns:a="http://schemas.openxmlformats.org/drawingml/2006/main">
            <a:r>
              <a:t>- Correct-answer source: https://ourworldindata.org/end-progress-extreme-poverty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before advancing. Ask students to notice the distribution without evaluating it yet.</a:t>
            </a:r>
          </a:p>
          <a:p xmlns:a="http://schemas.openxmlformats.org/drawingml/2006/main">
            <a:r>
              <a:t/>
            </a:r>
          </a:p>
          <a:p xmlns:a="http://schemas.openxmlformats.org/drawingml/2006/main">
            <a:r>
              <a:t>[Sources]</a:t>
            </a:r>
          </a:p>
          <a:p xmlns:a="http://schemas.openxmlformats.org/drawingml/2006/main">
            <a:r>
              <a:t>- Student response data (n=8): /Users/shalliday/Dropbox/My Mac (MacBook-Pro)/Downloads/FYS_ Progress - Pre-Course IntakeSurvey(1-8).xlsx, Sheet1 L1:R9.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4c977fce5c24c36" /></Relationships>
</file>

<file path=ppt/slideLayouts/slideLayout1.xml><?xml version="1.0" encoding="utf-8"?>
<p:sldLayout xmlns:p="http://schemas.openxmlformats.org/presentationml/2006/main" preserve="1">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de0b49d47f9d416e" /><Relationship Type="http://schemas.openxmlformats.org/officeDocument/2006/relationships/slideLayout" Target="/ppt/slideLayouts/slideLayout1.xml" Id="R63a206ccb4f44ffd" /></Relationships>
</file>

<file path=ppt/slideMasters/slideMaster1.xml><?xml version="1.0" encoding="utf-8"?>
<p:sld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63a206ccb4f44ffd"/>
  </p:sldLayoutIdLst>
  <p:hf sldNum="0" hdr="0" ftr="0" dt="0"/>
  <p:txStyles>
    <p:titleStyle>
      <a:lvl1pPr xmlns:a="http://schemas.openxmlformats.org/drawingml/2006/main" algn="ctr" defTabSz="914400">
        <a:spcBef>
          <a:spcPct val="0"/>
        </a:spcBef>
        <a:buNone/>
        <a:defRPr sz="4400" kern="1200">
          <a:solidFill>
            <a:schemeClr val="tx1"/>
          </a:solidFill>
          <a:latin typeface="+mj-lt"/>
          <a:ea typeface="+mj-lt"/>
          <a:cs typeface="+mj-lt"/>
        </a:defRPr>
      </a:lvl1pPr>
    </p:titleStyle>
    <p:bodyStyle>
      <a:lvl1pPr xmlns:a="http://schemas.openxmlformats.org/drawingml/2006/main" marL="342900" indent="-342900" algn="l" defTabSz="914400">
        <a:spcBef>
          <a:spcPct val="20000"/>
        </a:spcBef>
        <a:buFont typeface="Arial"/>
        <a:buChar char="•"/>
        <a:defRPr sz="3200" kern="1200">
          <a:solidFill>
            <a:schemeClr val="tx1"/>
          </a:solidFill>
          <a:latin typeface="+mn-lt"/>
          <a:ea typeface="+mn-lt"/>
          <a:cs typeface="+mn-lt"/>
        </a:defRPr>
      </a:lvl1pPr>
      <a:lvl2pPr xmlns:a="http://schemas.openxmlformats.org/drawingml/2006/main" marL="742950" indent="-285750" algn="l" defTabSz="914400">
        <a:spcBef>
          <a:spcPct val="20000"/>
        </a:spcBef>
        <a:buFont typeface="Arial"/>
        <a:buChar char="–"/>
        <a:defRPr sz="2800" kern="1200">
          <a:solidFill>
            <a:schemeClr val="tx1"/>
          </a:solidFill>
          <a:latin typeface="+mn-lt"/>
          <a:ea typeface="+mn-lt"/>
          <a:cs typeface="+mn-lt"/>
        </a:defRPr>
      </a:lvl2pPr>
      <a:lvl3pPr xmlns:a="http://schemas.openxmlformats.org/drawingml/2006/main" marL="1143000" indent="-228600" algn="l" defTabSz="914400">
        <a:spcBef>
          <a:spcPct val="20000"/>
        </a:spcBef>
        <a:buFont typeface="Arial"/>
        <a:buChar char="•"/>
        <a:defRPr sz="2400" kern="1200">
          <a:solidFill>
            <a:schemeClr val="tx1"/>
          </a:solidFill>
          <a:latin typeface="+mn-lt"/>
          <a:ea typeface="+mn-lt"/>
          <a:cs typeface="+mn-lt"/>
        </a:defRPr>
      </a:lvl3pPr>
      <a:lvl4pPr xmlns:a="http://schemas.openxmlformats.org/drawingml/2006/main" marL="1600200" indent="-228600" algn="l" defTabSz="914400">
        <a:spcBef>
          <a:spcPct val="20000"/>
        </a:spcBef>
        <a:buFont typeface="Arial"/>
        <a:buChar char="–"/>
        <a:defRPr sz="2000" kern="1200">
          <a:solidFill>
            <a:schemeClr val="tx1"/>
          </a:solidFill>
          <a:latin typeface="+mn-lt"/>
          <a:ea typeface="+mn-lt"/>
          <a:cs typeface="+mn-lt"/>
        </a:defRPr>
      </a:lvl4pPr>
      <a:lvl5pPr xmlns:a="http://schemas.openxmlformats.org/drawingml/2006/main" marL="2057400" indent="-228600" algn="l" defTabSz="914400">
        <a:spcBef>
          <a:spcPct val="20000"/>
        </a:spcBef>
        <a:buFont typeface="Arial"/>
        <a:buChar char="»"/>
        <a:defRPr sz="2000" kern="1200">
          <a:solidFill>
            <a:schemeClr val="tx1"/>
          </a:solidFill>
          <a:latin typeface="+mn-lt"/>
          <a:ea typeface="+mn-lt"/>
          <a:cs typeface="+mn-lt"/>
        </a:defRPr>
      </a:lvl5pPr>
      <a:lvl6pPr xmlns:a="http://schemas.openxmlformats.org/drawingml/2006/main" marL="2514600" indent="-228600" algn="l" defTabSz="914400">
        <a:spcBef>
          <a:spcPct val="20000"/>
        </a:spcBef>
        <a:buFont typeface="Arial"/>
        <a:buChar char="•"/>
        <a:defRPr sz="2000" kern="1200">
          <a:solidFill>
            <a:schemeClr val="tx1"/>
          </a:solidFill>
          <a:latin typeface="+mn-lt"/>
          <a:ea typeface="+mn-lt"/>
          <a:cs typeface="+mn-lt"/>
        </a:defRPr>
      </a:lvl6pPr>
      <a:lvl7pPr xmlns:a="http://schemas.openxmlformats.org/drawingml/2006/main" marL="2971800" indent="-228600" algn="l" defTabSz="914400">
        <a:spcBef>
          <a:spcPct val="20000"/>
        </a:spcBef>
        <a:buFont typeface="Arial"/>
        <a:buChar char="•"/>
        <a:defRPr sz="2000" kern="1200">
          <a:solidFill>
            <a:schemeClr val="tx1"/>
          </a:solidFill>
          <a:latin typeface="+mn-lt"/>
          <a:ea typeface="+mn-lt"/>
          <a:cs typeface="+mn-lt"/>
        </a:defRPr>
      </a:lvl7pPr>
      <a:lvl8pPr xmlns:a="http://schemas.openxmlformats.org/drawingml/2006/main" marL="3429000" indent="-228600" algn="l" defTabSz="914400">
        <a:spcBef>
          <a:spcPct val="20000"/>
        </a:spcBef>
        <a:buFont typeface="Arial"/>
        <a:buChar char="•"/>
        <a:defRPr sz="2000" kern="1200">
          <a:solidFill>
            <a:schemeClr val="tx1"/>
          </a:solidFill>
          <a:latin typeface="+mn-lt"/>
          <a:ea typeface="+mn-lt"/>
          <a:cs typeface="+mn-lt"/>
        </a:defRPr>
      </a:lvl8pPr>
      <a:lvl9pPr xmlns:a="http://schemas.openxmlformats.org/drawingml/2006/main" marL="3886200" indent="-228600" algn="l" defTabSz="914400">
        <a:spcBef>
          <a:spcPct val="20000"/>
        </a:spcBef>
        <a:buFont typeface="Arial"/>
        <a:buChar char="•"/>
        <a:defRPr sz="20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ff5c1d245d154926" /><Relationship Type="http://schemas.openxmlformats.org/officeDocument/2006/relationships/notesSlide" Target="/ppt/notesSlides/notesSlide1.xml" Id="Rff2068b64a4e4f0f"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2f96b43a64394b21" /><Relationship Type="http://schemas.openxmlformats.org/officeDocument/2006/relationships/chart" Target="/ppt/slides/charts/chart8.xml" Id="R33bc3a9d1c3c4143" /><Relationship Type="http://schemas.openxmlformats.org/officeDocument/2006/relationships/notesSlide" Target="/ppt/notesSlides/notesSlide10.xml" Id="Rca331b7d367545a3"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15920f0dc0b544da" /><Relationship Type="http://schemas.openxmlformats.org/officeDocument/2006/relationships/chart" Target="/ppt/slides/charts/chart9.xml" Id="R7affbb02ff0243b9" /><Relationship Type="http://schemas.openxmlformats.org/officeDocument/2006/relationships/notesSlide" Target="/ppt/notesSlides/notesSlide11.xml" Id="Re67ab5e65467433b"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cfd17c9a4e014e93" /><Relationship Type="http://schemas.openxmlformats.org/officeDocument/2006/relationships/chart" Target="/ppt/slides/charts/chart10.xml" Id="R5aa48562ac9f4f21" /><Relationship Type="http://schemas.openxmlformats.org/officeDocument/2006/relationships/notesSlide" Target="/ppt/notesSlides/notesSlide12.xml" Id="R5ff6c516423b46ba"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c03128a06e57458b" /><Relationship Type="http://schemas.openxmlformats.org/officeDocument/2006/relationships/chart" Target="/ppt/slides/charts/chart11.xml" Id="R851a09d1315445ae" /><Relationship Type="http://schemas.openxmlformats.org/officeDocument/2006/relationships/notesSlide" Target="/ppt/notesSlides/notesSlide13.xml" Id="Rcf61fb90060f403a"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ca0fa31ff64a4b96" /><Relationship Type="http://schemas.openxmlformats.org/officeDocument/2006/relationships/chart" Target="/ppt/slides/charts/chart12.xml" Id="R7e56853ee10e420f" /><Relationship Type="http://schemas.openxmlformats.org/officeDocument/2006/relationships/notesSlide" Target="/ppt/notesSlides/notesSlide14.xml" Id="R0e82fe6fea534d24"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ac7f4186286240cf" /><Relationship Type="http://schemas.openxmlformats.org/officeDocument/2006/relationships/chart" Target="/ppt/slides/charts/chart13.xml" Id="R3c7c6c599ece492a" /><Relationship Type="http://schemas.openxmlformats.org/officeDocument/2006/relationships/notesSlide" Target="/ppt/notesSlides/notesSlide15.xml" Id="R6dcf699e19474cea"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9ad41dc7ea7040ee" /><Relationship Type="http://schemas.openxmlformats.org/officeDocument/2006/relationships/chart" Target="/ppt/slides/charts/chart14.xml" Id="R46aba7196ea54a5c" /><Relationship Type="http://schemas.openxmlformats.org/officeDocument/2006/relationships/notesSlide" Target="/ppt/notesSlides/notesSlide16.xml" Id="R19850cc61ca14937"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e73d9910976d4434" /><Relationship Type="http://schemas.openxmlformats.org/officeDocument/2006/relationships/notesSlide" Target="/ppt/notesSlides/notesSlide17.xml" Id="R5c6324fb2e924094"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13868fd92a4a4941" /><Relationship Type="http://schemas.openxmlformats.org/officeDocument/2006/relationships/notesSlide" Target="/ppt/notesSlides/notesSlide18.xml" Id="Rfc4b96fdcbd04c5f"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0c55696faf8e4cbd" /><Relationship Type="http://schemas.openxmlformats.org/officeDocument/2006/relationships/notesSlide" Target="/ppt/notesSlides/notesSlide19.xml" Id="R0b130dd966b4443a"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b1920bb42ee94a05" /><Relationship Type="http://schemas.openxmlformats.org/officeDocument/2006/relationships/notesSlide" Target="/ppt/notesSlides/notesSlide2.xml" Id="R945ccb247ab34ceb"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4cf4a7cf4b564f49" /><Relationship Type="http://schemas.openxmlformats.org/officeDocument/2006/relationships/notesSlide" Target="/ppt/notesSlides/notesSlide20.xml" Id="R31ad86f406c64e4a"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b9f1f84056c544fd" /><Relationship Type="http://schemas.openxmlformats.org/officeDocument/2006/relationships/notesSlide" Target="/ppt/notesSlides/notesSlide21.xml" Id="Ref176dc9da39444c"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9ec5d8c6aec74272" /><Relationship Type="http://schemas.openxmlformats.org/officeDocument/2006/relationships/notesSlide" Target="/ppt/notesSlides/notesSlide22.xml" Id="R49198d125f2b4f31"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e7bcd719fdbb4d1a" /><Relationship Type="http://schemas.openxmlformats.org/officeDocument/2006/relationships/chart" Target="/ppt/slides/charts/chart15.xml" Id="Rc75898ab44a64f98" /><Relationship Type="http://schemas.openxmlformats.org/officeDocument/2006/relationships/notesSlide" Target="/ppt/notesSlides/notesSlide23.xml" Id="R5e193b073de34df9"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ff5a3c8b3986404a" /><Relationship Type="http://schemas.openxmlformats.org/officeDocument/2006/relationships/notesSlide" Target="/ppt/notesSlides/notesSlide24.xml" Id="R356419b150f245dd"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db484d61df854750" /><Relationship Type="http://schemas.openxmlformats.org/officeDocument/2006/relationships/chart" Target="/ppt/slides/charts/chart16.xml" Id="R154ac189b345458d" /><Relationship Type="http://schemas.openxmlformats.org/officeDocument/2006/relationships/notesSlide" Target="/ppt/notesSlides/notesSlide25.xml" Id="R4e74d703f5804e4d"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af322f084adf45a2" /><Relationship Type="http://schemas.openxmlformats.org/officeDocument/2006/relationships/notesSlide" Target="/ppt/notesSlides/notesSlide26.xml" Id="R41802291bd6a4ac2"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0daee43a78ec4723" /><Relationship Type="http://schemas.openxmlformats.org/officeDocument/2006/relationships/notesSlide" Target="/ppt/notesSlides/notesSlide27.xml" Id="Rf9ba5fddbfd14a21"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8b9c0e62810441b6" /><Relationship Type="http://schemas.openxmlformats.org/officeDocument/2006/relationships/chart" Target="/ppt/slides/charts/chart17.xml" Id="Rbcaf086fc3c74fe1" /><Relationship Type="http://schemas.openxmlformats.org/officeDocument/2006/relationships/notesSlide" Target="/ppt/notesSlides/notesSlide28.xml" Id="R3e74b00f264a42d9"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eb818deb25ac4a76" /><Relationship Type="http://schemas.openxmlformats.org/officeDocument/2006/relationships/chart" Target="/ppt/slides/charts/chart18.xml" Id="R3574da33a8d94743" /><Relationship Type="http://schemas.openxmlformats.org/officeDocument/2006/relationships/notesSlide" Target="/ppt/notesSlides/notesSlide29.xml" Id="Redae5b9c65b94c6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8164e4dc626b479b" /><Relationship Type="http://schemas.openxmlformats.org/officeDocument/2006/relationships/chart" Target="/ppt/slides/charts/chart1.xml" Id="R3fa6dab618ad4005" /><Relationship Type="http://schemas.openxmlformats.org/officeDocument/2006/relationships/notesSlide" Target="/ppt/notesSlides/notesSlide3.xml" Id="Rfdc91e5b2f2b4309"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d446d2d03268419c" /><Relationship Type="http://schemas.openxmlformats.org/officeDocument/2006/relationships/chart" Target="/ppt/slides/charts/chart19.xml" Id="Rc20ad831f0ac4fd4" /><Relationship Type="http://schemas.openxmlformats.org/officeDocument/2006/relationships/notesSlide" Target="/ppt/notesSlides/notesSlide30.xml" Id="R3286db1f38e44eed"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94eab6639204447d" /><Relationship Type="http://schemas.openxmlformats.org/officeDocument/2006/relationships/notesSlide" Target="/ppt/notesSlides/notesSlide31.xml" Id="R4819104da24f4814"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5b04703f67e34b40" /><Relationship Type="http://schemas.openxmlformats.org/officeDocument/2006/relationships/chart" Target="/ppt/slides/charts/chart20.xml" Id="Refc36777a2124bb5" /><Relationship Type="http://schemas.openxmlformats.org/officeDocument/2006/relationships/notesSlide" Target="/ppt/notesSlides/notesSlide32.xml" Id="R483cf4ee64b44510"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7dba257b69d24fec" /><Relationship Type="http://schemas.openxmlformats.org/officeDocument/2006/relationships/chart" Target="/ppt/slides/charts/chart21.xml" Id="R45102b18f93d435a" /><Relationship Type="http://schemas.openxmlformats.org/officeDocument/2006/relationships/notesSlide" Target="/ppt/notesSlides/notesSlide33.xml" Id="R874a6a37beb847e6"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d1b08e1f15e34be8" /><Relationship Type="http://schemas.openxmlformats.org/officeDocument/2006/relationships/notesSlide" Target="/ppt/notesSlides/notesSlide34.xml" Id="Re8ec589e6f91439c"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8868b88874b649fc" /><Relationship Type="http://schemas.openxmlformats.org/officeDocument/2006/relationships/notesSlide" Target="/ppt/notesSlides/notesSlide35.xml" Id="R41f0a2332cf44e7d"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2d4f8699595f4bcc" /><Relationship Type="http://schemas.openxmlformats.org/officeDocument/2006/relationships/chart" Target="/ppt/slides/charts/chart22.xml" Id="R60001aa641cf48c6" /><Relationship Type="http://schemas.openxmlformats.org/officeDocument/2006/relationships/notesSlide" Target="/ppt/notesSlides/notesSlide36.xml" Id="Rc461b37cc263499d"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284accaa47354d9c" /><Relationship Type="http://schemas.openxmlformats.org/officeDocument/2006/relationships/notesSlide" Target="/ppt/notesSlides/notesSlide37.xml" Id="Rae00894130584f3b"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2d1596b1294a4296" /><Relationship Type="http://schemas.openxmlformats.org/officeDocument/2006/relationships/chart" Target="/ppt/slides/charts/chart23.xml" Id="R58cf185540834d57" /><Relationship Type="http://schemas.openxmlformats.org/officeDocument/2006/relationships/notesSlide" Target="/ppt/notesSlides/notesSlide38.xml" Id="R2ed59b73247e432a"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fe5e6ac940704ae8" /><Relationship Type="http://schemas.openxmlformats.org/officeDocument/2006/relationships/notesSlide" Target="/ppt/notesSlides/notesSlide39.xml" Id="Rd1e30495b4bb4ef5"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9751f3d0cc814424" /><Relationship Type="http://schemas.openxmlformats.org/officeDocument/2006/relationships/chart" Target="/ppt/slides/charts/chart2.xml" Id="R1d0dad977b0d4511" /><Relationship Type="http://schemas.openxmlformats.org/officeDocument/2006/relationships/notesSlide" Target="/ppt/notesSlides/notesSlide4.xml" Id="R04f1f2ae22494895"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4c4eaf693fba41f8" /><Relationship Type="http://schemas.openxmlformats.org/officeDocument/2006/relationships/notesSlide" Target="/ppt/notesSlides/notesSlide40.xml" Id="R9379714f798a4036"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c1f6d461a61b40e6" /><Relationship Type="http://schemas.openxmlformats.org/officeDocument/2006/relationships/notesSlide" Target="/ppt/notesSlides/notesSlide41.xml" Id="Re3dcdc8add884600"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6cae66048ed643c9" /><Relationship Type="http://schemas.openxmlformats.org/officeDocument/2006/relationships/notesSlide" Target="/ppt/notesSlides/notesSlide42.xml" Id="R1896930a029d4577"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5723311c298a40f3" /><Relationship Type="http://schemas.openxmlformats.org/officeDocument/2006/relationships/notesSlide" Target="/ppt/notesSlides/notesSlide43.xml" Id="R9528b8f661ec4b46"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2eca1e62a41344c1" /><Relationship Type="http://schemas.openxmlformats.org/officeDocument/2006/relationships/chart" Target="/ppt/slides/charts/chart24.xml" Id="R01855fbee6074e00" /><Relationship Type="http://schemas.openxmlformats.org/officeDocument/2006/relationships/notesSlide" Target="/ppt/notesSlides/notesSlide44.xml" Id="R056427a11e2b4357"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ce00ee437c944fba" /><Relationship Type="http://schemas.openxmlformats.org/officeDocument/2006/relationships/notesSlide" Target="/ppt/notesSlides/notesSlide45.xml" Id="R9efdf429cb5b49f4"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dc8048434c544424" /><Relationship Type="http://schemas.openxmlformats.org/officeDocument/2006/relationships/notesSlide" Target="/ppt/notesSlides/notesSlide46.xml" Id="R01942709538149c4"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97fe3237e3d94b7b" /><Relationship Type="http://schemas.openxmlformats.org/officeDocument/2006/relationships/chart" Target="/ppt/slides/charts/chart3.xml" Id="R69c080c9bc9940d2" /><Relationship Type="http://schemas.openxmlformats.org/officeDocument/2006/relationships/notesSlide" Target="/ppt/notesSlides/notesSlide5.xml" Id="R31000837422e432f"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4d00f3773ded4923" /><Relationship Type="http://schemas.openxmlformats.org/officeDocument/2006/relationships/chart" Target="/ppt/slides/charts/chart4.xml" Id="R8e7af7dbca3a4c80" /><Relationship Type="http://schemas.openxmlformats.org/officeDocument/2006/relationships/notesSlide" Target="/ppt/notesSlides/notesSlide6.xml" Id="R422abfa2ee1640df"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1be121ea515e41f3" /><Relationship Type="http://schemas.openxmlformats.org/officeDocument/2006/relationships/chart" Target="/ppt/slides/charts/chart5.xml" Id="R48b32a1b9b1c448a" /><Relationship Type="http://schemas.openxmlformats.org/officeDocument/2006/relationships/notesSlide" Target="/ppt/notesSlides/notesSlide7.xml" Id="Rd57bc0a6802848f3"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08cee84e9fd44fb0" /><Relationship Type="http://schemas.openxmlformats.org/officeDocument/2006/relationships/chart" Target="/ppt/slides/charts/chart6.xml" Id="R55c3854e2a474563" /><Relationship Type="http://schemas.openxmlformats.org/officeDocument/2006/relationships/notesSlide" Target="/ppt/notesSlides/notesSlide8.xml" Id="Rd412be9efafc40f3"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6f0c0976642541dc" /><Relationship Type="http://schemas.openxmlformats.org/officeDocument/2006/relationships/chart" Target="/ppt/slides/charts/chart7.xml" Id="R0b5acdfb4a354cb2" /><Relationship Type="http://schemas.openxmlformats.org/officeDocument/2006/relationships/notesSlide" Target="/ppt/notesSlides/notesSlide9.xml" Id="R68484085cc554daa" /></Relationships>
</file>

<file path=ppt/slides/charts/chart1.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A84A2E"/>
              </a:solidFill>
              <a:ln xmlns:a="http://schemas.openxmlformats.org/drawingml/2006/main" w="9525">
                <a:solidFill>
                  <a:srgbClr val="A84A2E"/>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Pt>
            <c:idx val="2"/>
            <c:invertIfNegative val="0"/>
            <c:spPr>
              <a:solidFill xmlns:a="http://schemas.openxmlformats.org/drawingml/2006/main">
                <a:srgbClr val="A84A2E"/>
              </a:solidFill>
              <a:ln xmlns:a="http://schemas.openxmlformats.org/drawingml/2006/main" w="9525">
                <a:solidFill>
                  <a:srgbClr val="A84A2E"/>
                </a:solidFill>
                <a:prstDash val="solid"/>
              </a:ln>
            </c:spPr>
          </c:dPt>
          <c:dPt>
            <c:idx val="3"/>
            <c:invertIfNegative val="0"/>
            <c:spPr>
              <a:solidFill xmlns:a="http://schemas.openxmlformats.org/drawingml/2006/main">
                <a:srgbClr val="A84A2E"/>
              </a:solidFill>
              <a:ln xmlns:a="http://schemas.openxmlformats.org/drawingml/2006/main" w="9525">
                <a:solidFill>
                  <a:srgbClr val="A84A2E"/>
                </a:solidFill>
                <a:prstDash val="solid"/>
              </a:ln>
            </c:spPr>
          </c:dPt>
          <c:cat>
            <c:strLit>
              <c:ptCount val="4"/>
              <c:pt idx="0">
                <c:v>Not sure</c:v>
              </c:pt>
              <c:pt idx="1">
                <c:v>60 percent</c:v>
              </c:pt>
              <c:pt idx="2">
                <c:v>40 percent</c:v>
              </c:pt>
              <c:pt idx="3">
                <c:v>20 percent</c:v>
              </c:pt>
            </c:strLit>
          </c:cat>
          <c:val>
            <c:numLit>
              <c:formatCode>General</c:formatCode>
              <c:ptCount val="4"/>
              <c:pt idx="0">
                <c:v>0</c:v>
              </c:pt>
              <c:pt idx="1">
                <c:v>0</c:v>
              </c:pt>
              <c:pt idx="2">
                <c:v>4</c:v>
              </c:pt>
              <c:pt idx="3">
                <c:v>4</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10.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D8D0C6"/>
              </a:solidFill>
              <a:ln xmlns:a="http://schemas.openxmlformats.org/drawingml/2006/main" w="9525">
                <a:solidFill>
                  <a:srgbClr val="D8D0C6"/>
                </a:solidFill>
                <a:prstDash val="solid"/>
              </a:ln>
            </c:spPr>
          </c:dPt>
          <c:dPt>
            <c:idx val="2"/>
            <c:invertIfNegative val="0"/>
            <c:spPr>
              <a:solidFill xmlns:a="http://schemas.openxmlformats.org/drawingml/2006/main">
                <a:srgbClr val="D8D0C6"/>
              </a:solidFill>
              <a:ln xmlns:a="http://schemas.openxmlformats.org/drawingml/2006/main" w="9525">
                <a:solidFill>
                  <a:srgbClr val="D8D0C6"/>
                </a:solidFill>
                <a:prstDash val="solid"/>
              </a:ln>
            </c:spPr>
          </c:dPt>
          <c:dPt>
            <c:idx val="3"/>
            <c:invertIfNegative val="0"/>
            <c:spPr>
              <a:solidFill xmlns:a="http://schemas.openxmlformats.org/drawingml/2006/main">
                <a:srgbClr val="D8D0C6"/>
              </a:solidFill>
              <a:ln xmlns:a="http://schemas.openxmlformats.org/drawingml/2006/main" w="9525">
                <a:solidFill>
                  <a:srgbClr val="D8D0C6"/>
                </a:solidFill>
                <a:prstDash val="solid"/>
              </a:ln>
            </c:spPr>
          </c:dPt>
          <c:cat>
            <c:strLit>
              <c:ptCount val="4"/>
              <c:pt idx="0">
                <c:v>Not sure</c:v>
              </c:pt>
              <c:pt idx="1">
                <c:v>Around 90 percent</c:v>
              </c:pt>
              <c:pt idx="2">
                <c:v>Around 60 percent</c:v>
              </c:pt>
              <c:pt idx="3">
                <c:v>Around 30 percent</c:v>
              </c:pt>
            </c:strLit>
          </c:cat>
          <c:val>
            <c:numLit>
              <c:formatCode>General</c:formatCode>
              <c:ptCount val="4"/>
              <c:pt idx="0">
                <c:v>0</c:v>
              </c:pt>
              <c:pt idx="1">
                <c:v>3</c:v>
              </c:pt>
              <c:pt idx="2">
                <c:v>5</c:v>
              </c:pt>
              <c:pt idx="3">
                <c:v>0</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11.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A84A2E"/>
              </a:solidFill>
              <a:ln xmlns:a="http://schemas.openxmlformats.org/drawingml/2006/main" w="9525">
                <a:solidFill>
                  <a:srgbClr val="A84A2E"/>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Pt>
            <c:idx val="2"/>
            <c:invertIfNegative val="0"/>
            <c:spPr>
              <a:solidFill xmlns:a="http://schemas.openxmlformats.org/drawingml/2006/main">
                <a:srgbClr val="A84A2E"/>
              </a:solidFill>
              <a:ln xmlns:a="http://schemas.openxmlformats.org/drawingml/2006/main" w="9525">
                <a:solidFill>
                  <a:srgbClr val="A84A2E"/>
                </a:solidFill>
                <a:prstDash val="solid"/>
              </a:ln>
            </c:spPr>
          </c:dPt>
          <c:dPt>
            <c:idx val="3"/>
            <c:invertIfNegative val="0"/>
            <c:spPr>
              <a:solidFill xmlns:a="http://schemas.openxmlformats.org/drawingml/2006/main">
                <a:srgbClr val="A84A2E"/>
              </a:solidFill>
              <a:ln xmlns:a="http://schemas.openxmlformats.org/drawingml/2006/main" w="9525">
                <a:solidFill>
                  <a:srgbClr val="A84A2E"/>
                </a:solidFill>
                <a:prstDash val="solid"/>
              </a:ln>
            </c:spPr>
          </c:dPt>
          <c:cat>
            <c:strLit>
              <c:ptCount val="4"/>
              <c:pt idx="0">
                <c:v>Not sure</c:v>
              </c:pt>
              <c:pt idx="1">
                <c:v>Around 73 years</c:v>
              </c:pt>
              <c:pt idx="2">
                <c:v>Around 60 years</c:v>
              </c:pt>
              <c:pt idx="3">
                <c:v>Around 50 years</c:v>
              </c:pt>
            </c:strLit>
          </c:cat>
          <c:val>
            <c:numLit>
              <c:formatCode>General</c:formatCode>
              <c:ptCount val="4"/>
              <c:pt idx="0">
                <c:v>1</c:v>
              </c:pt>
              <c:pt idx="1">
                <c:v>3</c:v>
              </c:pt>
              <c:pt idx="2">
                <c:v>4</c:v>
              </c:pt>
              <c:pt idx="3">
                <c:v>0</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12.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D8D0C6"/>
              </a:solidFill>
              <a:ln xmlns:a="http://schemas.openxmlformats.org/drawingml/2006/main" w="9525">
                <a:solidFill>
                  <a:srgbClr val="D8D0C6"/>
                </a:solidFill>
                <a:prstDash val="solid"/>
              </a:ln>
            </c:spPr>
          </c:dPt>
          <c:dPt>
            <c:idx val="2"/>
            <c:invertIfNegative val="0"/>
            <c:spPr>
              <a:solidFill xmlns:a="http://schemas.openxmlformats.org/drawingml/2006/main">
                <a:srgbClr val="D8D0C6"/>
              </a:solidFill>
              <a:ln xmlns:a="http://schemas.openxmlformats.org/drawingml/2006/main" w="9525">
                <a:solidFill>
                  <a:srgbClr val="D8D0C6"/>
                </a:solidFill>
                <a:prstDash val="solid"/>
              </a:ln>
            </c:spPr>
          </c:dPt>
          <c:dPt>
            <c:idx val="3"/>
            <c:invertIfNegative val="0"/>
            <c:spPr>
              <a:solidFill xmlns:a="http://schemas.openxmlformats.org/drawingml/2006/main">
                <a:srgbClr val="D8D0C6"/>
              </a:solidFill>
              <a:ln xmlns:a="http://schemas.openxmlformats.org/drawingml/2006/main" w="9525">
                <a:solidFill>
                  <a:srgbClr val="D8D0C6"/>
                </a:solidFill>
                <a:prstDash val="solid"/>
              </a:ln>
            </c:spPr>
          </c:dPt>
          <c:cat>
            <c:strLit>
              <c:ptCount val="4"/>
              <c:pt idx="0">
                <c:v>Not sure</c:v>
              </c:pt>
              <c:pt idx="1">
                <c:v>Around 73 years</c:v>
              </c:pt>
              <c:pt idx="2">
                <c:v>Around 60 years</c:v>
              </c:pt>
              <c:pt idx="3">
                <c:v>Around 50 years</c:v>
              </c:pt>
            </c:strLit>
          </c:cat>
          <c:val>
            <c:numLit>
              <c:formatCode>General</c:formatCode>
              <c:ptCount val="4"/>
              <c:pt idx="0">
                <c:v>1</c:v>
              </c:pt>
              <c:pt idx="1">
                <c:v>3</c:v>
              </c:pt>
              <c:pt idx="2">
                <c:v>4</c:v>
              </c:pt>
              <c:pt idx="3">
                <c:v>0</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13.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A84A2E"/>
              </a:solidFill>
              <a:ln xmlns:a="http://schemas.openxmlformats.org/drawingml/2006/main" w="9525">
                <a:solidFill>
                  <a:srgbClr val="A84A2E"/>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Pt>
            <c:idx val="2"/>
            <c:invertIfNegative val="0"/>
            <c:spPr>
              <a:solidFill xmlns:a="http://schemas.openxmlformats.org/drawingml/2006/main">
                <a:srgbClr val="A84A2E"/>
              </a:solidFill>
              <a:ln xmlns:a="http://schemas.openxmlformats.org/drawingml/2006/main" w="9525">
                <a:solidFill>
                  <a:srgbClr val="A84A2E"/>
                </a:solidFill>
                <a:prstDash val="solid"/>
              </a:ln>
            </c:spPr>
          </c:dPt>
          <c:dPt>
            <c:idx val="3"/>
            <c:invertIfNegative val="0"/>
            <c:spPr>
              <a:solidFill xmlns:a="http://schemas.openxmlformats.org/drawingml/2006/main">
                <a:srgbClr val="A84A2E"/>
              </a:solidFill>
              <a:ln xmlns:a="http://schemas.openxmlformats.org/drawingml/2006/main" w="9525">
                <a:solidFill>
                  <a:srgbClr val="A84A2E"/>
                </a:solidFill>
                <a:prstDash val="solid"/>
              </a:ln>
            </c:spPr>
          </c:dPt>
          <c:dPt>
            <c:idx val="4"/>
            <c:invertIfNegative val="0"/>
            <c:spPr>
              <a:solidFill xmlns:a="http://schemas.openxmlformats.org/drawingml/2006/main">
                <a:srgbClr val="A84A2E"/>
              </a:solidFill>
              <a:ln xmlns:a="http://schemas.openxmlformats.org/drawingml/2006/main" w="9525">
                <a:solidFill>
                  <a:srgbClr val="A84A2E"/>
                </a:solidFill>
                <a:prstDash val="solid"/>
              </a:ln>
            </c:spPr>
          </c:dPt>
          <c:cat>
            <c:strLit>
              <c:ptCount val="5"/>
              <c:pt idx="0">
                <c:v>Not sure</c:v>
              </c:pt>
              <c:pt idx="1">
                <c:v>Roughly equally across all three groups</c:v>
              </c:pt>
              <c:pt idx="2">
                <c:v>High-income countries</c:v>
              </c:pt>
              <c:pt idx="3">
                <c:v>Middle-income countries</c:v>
              </c:pt>
              <c:pt idx="4">
                <c:v>Low-income countries</c:v>
              </c:pt>
            </c:strLit>
          </c:cat>
          <c:val>
            <c:numLit>
              <c:formatCode>General</c:formatCode>
              <c:ptCount val="5"/>
              <c:pt idx="0">
                <c:v>0</c:v>
              </c:pt>
              <c:pt idx="1">
                <c:v>1</c:v>
              </c:pt>
              <c:pt idx="2">
                <c:v>0</c:v>
              </c:pt>
              <c:pt idx="3">
                <c:v>3</c:v>
              </c:pt>
              <c:pt idx="4">
                <c:v>4</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40"/>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27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14.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D8D0C6"/>
              </a:solidFill>
              <a:ln xmlns:a="http://schemas.openxmlformats.org/drawingml/2006/main" w="9525">
                <a:solidFill>
                  <a:srgbClr val="D8D0C6"/>
                </a:solidFill>
                <a:prstDash val="solid"/>
              </a:ln>
            </c:spPr>
          </c:dPt>
          <c:dPt>
            <c:idx val="2"/>
            <c:invertIfNegative val="0"/>
            <c:spPr>
              <a:solidFill xmlns:a="http://schemas.openxmlformats.org/drawingml/2006/main">
                <a:srgbClr val="D8D0C6"/>
              </a:solidFill>
              <a:ln xmlns:a="http://schemas.openxmlformats.org/drawingml/2006/main" w="9525">
                <a:solidFill>
                  <a:srgbClr val="D8D0C6"/>
                </a:solidFill>
                <a:prstDash val="solid"/>
              </a:ln>
            </c:spPr>
          </c:dPt>
          <c:dPt>
            <c:idx val="3"/>
            <c:invertIfNegative val="0"/>
            <c:spPr>
              <a:solidFill xmlns:a="http://schemas.openxmlformats.org/drawingml/2006/main">
                <a:srgbClr val="D8D0C6"/>
              </a:solidFill>
              <a:ln xmlns:a="http://schemas.openxmlformats.org/drawingml/2006/main" w="9525">
                <a:solidFill>
                  <a:srgbClr val="D8D0C6"/>
                </a:solidFill>
                <a:prstDash val="solid"/>
              </a:ln>
            </c:spPr>
          </c:dPt>
          <c:dPt>
            <c:idx val="4"/>
            <c:invertIfNegative val="0"/>
            <c:spPr>
              <a:solidFill xmlns:a="http://schemas.openxmlformats.org/drawingml/2006/main">
                <a:srgbClr val="D8D0C6"/>
              </a:solidFill>
              <a:ln xmlns:a="http://schemas.openxmlformats.org/drawingml/2006/main" w="9525">
                <a:solidFill>
                  <a:srgbClr val="D8D0C6"/>
                </a:solidFill>
                <a:prstDash val="solid"/>
              </a:ln>
            </c:spPr>
          </c:dPt>
          <c:cat>
            <c:strLit>
              <c:ptCount val="5"/>
              <c:pt idx="0">
                <c:v>Not sure</c:v>
              </c:pt>
              <c:pt idx="1">
                <c:v>Roughly equally across all three groups</c:v>
              </c:pt>
              <c:pt idx="2">
                <c:v>High-income countries</c:v>
              </c:pt>
              <c:pt idx="3">
                <c:v>Middle-income countries</c:v>
              </c:pt>
              <c:pt idx="4">
                <c:v>Low-income countries</c:v>
              </c:pt>
            </c:strLit>
          </c:cat>
          <c:val>
            <c:numLit>
              <c:formatCode>General</c:formatCode>
              <c:ptCount val="5"/>
              <c:pt idx="0">
                <c:v>0</c:v>
              </c:pt>
              <c:pt idx="1">
                <c:v>1</c:v>
              </c:pt>
              <c:pt idx="2">
                <c:v>0</c:v>
              </c:pt>
              <c:pt idx="3">
                <c:v>3</c:v>
              </c:pt>
              <c:pt idx="4">
                <c:v>4</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40"/>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27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15.xml><?xml version="1.0" encoding="utf-8"?>
<c:chartSpace xmlns:c="http://schemas.openxmlformats.org/drawingml/2006/chart">
  <c:lang val="en-US"/>
  <c:roundedCorners val="1"/>
  <c:style val="2"/>
  <c:chart>
    <c:autoTitleDeleted val="1"/>
    <c:plotArea>
      <c:layout>
        <c:manualLayout>
          <c:layoutTarget val="inner"/>
          <c:xMode val="edge"/>
          <c:yMode val="edge"/>
          <c:x val="0.08059557853775741"/>
          <c:y val="0.05128205128205128"/>
          <c:w val="0.8667468432117628"/>
          <c:h val="0.8211188811188811"/>
        </c:manualLayout>
      </c:layout>
      <c:barChart>
        <c:barDir val="bar"/>
        <c:grouping val="clustered"/>
        <c:varyColors val="1"/>
        <c:ser>
          <c:idx val="0"/>
          <c:order val="0"/>
          <c:tx>
            <c:v>LCOE ($/kWh)</c:v>
          </c:tx>
          <c:spPr>
            <a:solidFill xmlns:a="http://schemas.openxmlformats.org/drawingml/2006/main">
              <a:srgbClr val="A84A2E"/>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050" b="1">
                    <a:solidFill>
                      <a:srgbClr val="1E1A16"/>
                    </a:solidFill>
                  </a:defRPr>
                </a:pPr>
              </a:p>
            </c:txPr>
            <c:dLblPos val="outEnd"/>
            <c:showLegendKey val="0"/>
            <c:showVal val="1"/>
            <c:showCatName val="0"/>
            <c:showSerName val="0"/>
            <c:showPercent val="0"/>
            <c:showBubbleSize val="0"/>
            <c:showLeaderLines val="0"/>
          </c:dLbls>
          <c:cat>
            <c:strLit>
              <c:ptCount val="2"/>
              <c:pt idx="0">
                <c:v>2010, $/kWh</c:v>
              </c:pt>
              <c:pt idx="1">
                <c:v>2024, $/kWh</c:v>
              </c:pt>
            </c:strLit>
          </c:cat>
          <c:val>
            <c:numLit>
              <c:formatCode>\$0.000</c:formatCode>
              <c:ptCount val="2"/>
              <c:pt idx="0">
                <c:v>0.417</c:v>
              </c:pt>
              <c:pt idx="1">
                <c:v>0.043</c:v>
              </c:pt>
            </c:numLit>
          </c:val>
        </c:ser>
        <c:dLbls>
          <c:dLblPos val="outEnd"/>
          <c:showLegendKey val="0"/>
          <c:showVal val="1"/>
          <c:showCatName val="0"/>
          <c:showSerName val="0"/>
          <c:showPercent val="0"/>
          <c:showBubbleSize val="0"/>
        </c:dLbls>
        <c:gapWidth val="56"/>
        <c:axId val="48650112"/>
        <c:axId val="48672768"/>
      </c:barChart>
      <c:catAx>
        <c:axId val="48650112"/>
        <c:scaling>
          <c:orientation val="minMax"/>
        </c:scaling>
        <c:delete val="0"/>
        <c:axPos val="l"/>
        <c:majorGridlines>
          <c:spPr>
            <a:ln xmlns:a="http://schemas.openxmlformats.org/drawingml/2006/main" w="9525">
              <a:solidFill>
                <a:srgbClr val="D8D0C6"/>
              </a:solidFill>
              <a:prstDash val="solid"/>
            </a:ln>
          </c:spPr>
        </c:majorGridlines>
        <c:numFmt formatCode="\$0.000" sourceLinked="1"/>
        <c:majorTickMark val="none"/>
        <c:minorTickMark val="none"/>
        <c:tickLblPos val="nextTo"/>
        <c:spPr>
          <a:ln xmlns:a="http://schemas.openxmlformats.org/drawingml/2006/main" w="9525">
            <a:solidFill>
              <a:srgbClr val="D8D0C6"/>
            </a:solidFill>
            <a:prstDash val="solid"/>
          </a:ln>
        </c:spPr>
        <c:txPr>
          <a:bodyPr xmlns:a="http://schemas.openxmlformats.org/drawingml/2006/main" anchorCtr="1"/>
          <a:lstStyle xmlns:a="http://schemas.openxmlformats.org/drawingml/2006/main"/>
          <a:p xmlns:a="http://schemas.openxmlformats.org/drawingml/2006/main">
            <a:pPr>
              <a:defRPr sz="900">
                <a:solidFill>
                  <a:srgbClr val="7A7368"/>
                </a:solidFill>
              </a:defRPr>
            </a:pPr>
          </a:p>
        </c:txPr>
        <c:crossAx val="48672768"/>
        <c:crosses val="autoZero"/>
        <c:lblOffset val="100"/>
      </c:catAx>
      <c:valAx>
        <c:axId val="48672768"/>
        <c:scaling>
          <c:orientation val="minMax"/>
        </c:scaling>
        <c:delete val="0"/>
        <c:axPos val="b"/>
        <c:numFmt formatCode="\$0.000" sourceLinked="1"/>
        <c:majorTickMark val="none"/>
        <c:minorTickMark val="none"/>
        <c:tickLblPos val="nextTo"/>
        <c:spPr>
          <a:ln xmlns:a="http://schemas.openxmlformats.org/drawingml/2006/main" w="0">
            <a:noFill/>
            <a:prstDash val="solid"/>
          </a:ln>
        </c:spPr>
        <c:txPr>
          <a:bodyPr xmlns:a="http://schemas.openxmlformats.org/drawingml/2006/main" anchorCtr="1"/>
          <a:lstStyle xmlns:a="http://schemas.openxmlformats.org/drawingml/2006/main"/>
          <a:p xmlns:a="http://schemas.openxmlformats.org/drawingml/2006/main">
            <a:pPr>
              <a:defRPr sz="1125" b="1">
                <a:solidFill>
                  <a:srgbClr val="1E1A16"/>
                </a:solidFill>
              </a:defRPr>
            </a:pPr>
          </a:p>
        </c:txPr>
        <c:crossAx val="48650112"/>
        <c:crosses val="autoZero"/>
        <c:crossBetween val="between"/>
      </c:valAx>
      <c:spPr>
        <a:ln xmlns:a="http://schemas.openxmlformats.org/drawingml/2006/main" w="0">
          <a:noFill/>
          <a:prstDash val="solid"/>
        </a:ln>
      </c:spPr>
    </c:plotArea>
    <c:plotVisOnly val="1"/>
  </c:chart>
  <c:spPr>
    <a:ln xmlns:a="http://schemas.openxmlformats.org/drawingml/2006/main" w="0">
      <a:noFill/>
      <a:prstDash val="solid"/>
    </a:ln>
  </c:spPr>
</c:chartSpace>
</file>

<file path=ppt/slides/charts/chart16.xml><?xml version="1.0" encoding="utf-8"?>
<c:chartSpace xmlns:c="http://schemas.openxmlformats.org/drawingml/2006/chart">
  <c:lang val="en-US"/>
  <c:roundedCorners val="1"/>
  <c:style val="2"/>
  <c:chart>
    <c:autoTitleDeleted val="1"/>
    <c:plotArea>
      <c:barChart>
        <c:barDir val="bar"/>
        <c:grouping val="clustered"/>
        <c:varyColors val="1"/>
        <c:ser>
          <c:idx val="0"/>
          <c:order val="0"/>
          <c:tx>
            <c:v>Share of global emissions</c:v>
          </c:tx>
          <c:spPr>
            <a:solidFill xmlns:a="http://schemas.openxmlformats.org/drawingml/2006/main">
              <a:srgbClr val="D8D0C6"/>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D8D0C6"/>
              </a:solidFill>
              <a:ln xmlns:a="http://schemas.openxmlformats.org/drawingml/2006/main" w="9525">
                <a:solidFill>
                  <a:srgbClr val="D8D0C6"/>
                </a:solidFill>
                <a:prstDash val="solid"/>
              </a:ln>
            </c:spPr>
          </c:dPt>
          <c:dPt>
            <c:idx val="2"/>
            <c:invertIfNegative val="0"/>
            <c:spPr>
              <a:solidFill xmlns:a="http://schemas.openxmlformats.org/drawingml/2006/main">
                <a:srgbClr val="A84A2E"/>
              </a:solidFill>
              <a:ln xmlns:a="http://schemas.openxmlformats.org/drawingml/2006/main" w="9525">
                <a:solidFill>
                  <a:srgbClr val="A84A2E"/>
                </a:solidFill>
                <a:prstDash val="solid"/>
              </a:ln>
            </c:spPr>
          </c:dPt>
          <c:dPt>
            <c:idx val="3"/>
            <c:invertIfNegative val="0"/>
            <c:spPr>
              <a:solidFill xmlns:a="http://schemas.openxmlformats.org/drawingml/2006/main">
                <a:srgbClr val="D8D0C6"/>
              </a:solidFill>
              <a:ln xmlns:a="http://schemas.openxmlformats.org/drawingml/2006/main" w="9525">
                <a:solidFill>
                  <a:srgbClr val="D8D0C6"/>
                </a:solidFill>
                <a:prstDash val="solid"/>
              </a:ln>
            </c:spPr>
          </c:dPt>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050" b="1">
                    <a:solidFill>
                      <a:srgbClr val="1E1A16"/>
                    </a:solidFill>
                  </a:defRPr>
                </a:pPr>
              </a:p>
            </c:txPr>
            <c:dLblPos val="outEnd"/>
            <c:showLegendKey val="0"/>
            <c:showVal val="1"/>
            <c:showCatName val="0"/>
            <c:showSerName val="0"/>
            <c:showPercent val="0"/>
            <c:showBubbleSize val="0"/>
            <c:showLeaderLines val="0"/>
          </c:dLbls>
          <c:cat>
            <c:strLit>
              <c:ptCount val="4"/>
              <c:pt idx="0">
                <c:v>Shipping · CO₂</c:v>
              </c:pt>
              <c:pt idx="1">
                <c:v>Cement · CO₂</c:v>
              </c:pt>
              <c:pt idx="2">
                <c:v>Livestock supply chains · GHG</c:v>
              </c:pt>
              <c:pt idx="3">
                <c:v>Food system · GHG</c:v>
              </c:pt>
            </c:strLit>
          </c:cat>
          <c:val>
            <c:numLit>
              <c:formatCode>0.0"%"</c:formatCode>
              <c:ptCount val="4"/>
              <c:pt idx="0">
                <c:v>2.89</c:v>
              </c:pt>
              <c:pt idx="1">
                <c:v>7</c:v>
              </c:pt>
              <c:pt idx="2">
                <c:v>14.5</c:v>
              </c:pt>
              <c:pt idx="3">
                <c:v>26</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dLbls>
        <c:gapWidth val="56"/>
        <c:axId val="48650112"/>
        <c:axId val="48672768"/>
      </c:barChart>
      <c:catAx>
        <c:axId val="48650112"/>
        <c:scaling>
          <c:orientation val="minMax"/>
        </c:scaling>
        <c:delete val="0"/>
        <c:axPos val="l"/>
        <c:majorGridlines>
          <c:spPr>
            <a:ln xmlns:a="http://schemas.openxmlformats.org/drawingml/2006/main" w="9525">
              <a:solidFill>
                <a:srgbClr val="D8D0C6"/>
              </a:solidFill>
              <a:prstDash val="solid"/>
            </a:ln>
          </c:spPr>
        </c:majorGridlines>
        <c:numFmt formatCode="0.0&quot;%&quot;" sourceLinked="1"/>
        <c:majorTickMark val="none"/>
        <c:minorTickMark val="none"/>
        <c:tickLblPos val="nextTo"/>
        <c:spPr>
          <a:ln xmlns:a="http://schemas.openxmlformats.org/drawingml/2006/main" w="9525">
            <a:solidFill>
              <a:srgbClr val="D8D0C6"/>
            </a:solidFill>
            <a:prstDash val="solid"/>
          </a:ln>
        </c:spPr>
        <c:txPr>
          <a:bodyPr xmlns:a="http://schemas.openxmlformats.org/drawingml/2006/main" anchorCtr="1"/>
          <a:lstStyle xmlns:a="http://schemas.openxmlformats.org/drawingml/2006/main"/>
          <a:p xmlns:a="http://schemas.openxmlformats.org/drawingml/2006/main">
            <a:pPr>
              <a:defRPr sz="900">
                <a:solidFill>
                  <a:srgbClr val="7A7368"/>
                </a:solidFill>
              </a:defRPr>
            </a:pPr>
          </a:p>
        </c:txPr>
        <c:crossAx val="48672768"/>
        <c:crosses val="autoZero"/>
        <c:lblOffset val="100"/>
      </c:catAx>
      <c:valAx>
        <c:axId val="48672768"/>
        <c:scaling>
          <c:orientation val="minMax"/>
        </c:scaling>
        <c:delete val="0"/>
        <c:axPos val="b"/>
        <c:numFmt formatCode="General" sourceLinked="1"/>
        <c:majorTickMark val="none"/>
        <c:minorTickMark val="none"/>
        <c:tickLblPos val="nextTo"/>
        <c:spPr>
          <a:ln xmlns:a="http://schemas.openxmlformats.org/drawingml/2006/main" w="0">
            <a:noFill/>
            <a:prstDash val="solid"/>
          </a:ln>
        </c:spPr>
        <c:txPr>
          <a:bodyPr xmlns:a="http://schemas.openxmlformats.org/drawingml/2006/main" anchorCtr="1"/>
          <a:lstStyle xmlns:a="http://schemas.openxmlformats.org/drawingml/2006/main"/>
          <a:p xmlns:a="http://schemas.openxmlformats.org/drawingml/2006/main">
            <a:pPr>
              <a:defRPr sz="900" b="1">
                <a:solidFill>
                  <a:srgbClr val="7A7368"/>
                </a:solidFill>
              </a:defRPr>
            </a:pPr>
          </a:p>
        </c:txPr>
        <c:crossAx val="48650112"/>
        <c:crosses val="autoZero"/>
        <c:crossBetween val="between"/>
      </c:valAx>
      <c:spPr>
        <a:ln xmlns:a="http://schemas.openxmlformats.org/drawingml/2006/main" w="0">
          <a:noFill/>
          <a:prstDash val="solid"/>
        </a:ln>
      </c:spPr>
    </c:plotArea>
    <c:plotVisOnly val="1"/>
  </c:chart>
  <c:spPr>
    <a:ln xmlns:a="http://schemas.openxmlformats.org/drawingml/2006/main" w="0">
      <a:noFill/>
      <a:prstDash val="solid"/>
    </a:ln>
  </c:spPr>
</c:chartSpace>
</file>

<file path=ppt/slides/charts/chart17.xml><?xml version="1.0" encoding="utf-8"?>
<c:chartSpace xmlns:c="http://schemas.openxmlformats.org/drawingml/2006/chart">
  <c:lang val="en-US"/>
  <c:roundedCorners val="1"/>
  <c:style val="2"/>
  <c:chart>
    <c:autoTitleDeleted val="1"/>
    <c:plotArea>
      <c:barChart>
        <c:barDir val="bar"/>
        <c:grouping val="clustered"/>
        <c:varyColors val="1"/>
        <c:ser>
          <c:idx val="0"/>
          <c:order val="0"/>
          <c:tx>
            <c:v>Deaths per 100,000</c:v>
          </c:tx>
          <c:spPr>
            <a:solidFill xmlns:a="http://schemas.openxmlformats.org/drawingml/2006/main">
              <a:srgbClr val="A84A2E"/>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Pt>
            <c:idx val="2"/>
            <c:invertIfNegative val="0"/>
            <c:spPr>
              <a:solidFill xmlns:a="http://schemas.openxmlformats.org/drawingml/2006/main">
                <a:srgbClr val="D8D0C6"/>
              </a:solidFill>
              <a:ln xmlns:a="http://schemas.openxmlformats.org/drawingml/2006/main" w="9525">
                <a:solidFill>
                  <a:srgbClr val="D8D0C6"/>
                </a:solidFill>
                <a:prstDash val="solid"/>
              </a:ln>
            </c:spPr>
          </c:dPt>
          <c:dPt>
            <c:idx val="3"/>
            <c:invertIfNegative val="0"/>
            <c:spPr>
              <a:solidFill xmlns:a="http://schemas.openxmlformats.org/drawingml/2006/main">
                <a:srgbClr val="A84A2E"/>
              </a:solidFill>
              <a:ln xmlns:a="http://schemas.openxmlformats.org/drawingml/2006/main" w="9525">
                <a:solidFill>
                  <a:srgbClr val="A84A2E"/>
                </a:solidFill>
                <a:prstDash val="solid"/>
              </a:ln>
            </c:spPr>
          </c:dPt>
          <c:dPt>
            <c:idx val="4"/>
            <c:invertIfNegative val="0"/>
            <c:spPr>
              <a:solidFill xmlns:a="http://schemas.openxmlformats.org/drawingml/2006/main">
                <a:srgbClr val="D8D0C6"/>
              </a:solidFill>
              <a:ln xmlns:a="http://schemas.openxmlformats.org/drawingml/2006/main" w="9525">
                <a:solidFill>
                  <a:srgbClr val="D8D0C6"/>
                </a:solidFill>
                <a:prstDash val="solid"/>
              </a:ln>
            </c:spPr>
          </c:dPt>
          <c:dPt>
            <c:idx val="5"/>
            <c:invertIfNegative val="0"/>
            <c:spPr>
              <a:solidFill xmlns:a="http://schemas.openxmlformats.org/drawingml/2006/main">
                <a:srgbClr val="A84A2E"/>
              </a:solidFill>
              <a:ln xmlns:a="http://schemas.openxmlformats.org/drawingml/2006/main" w="9525">
                <a:solidFill>
                  <a:srgbClr val="A84A2E"/>
                </a:solidFill>
                <a:prstDash val="solid"/>
              </a:ln>
            </c:spPr>
          </c:dPt>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cat>
            <c:strLit>
              <c:ptCount val="6"/>
              <c:pt idx="0">
                <c:v>Italy · 1375</c:v>
              </c:pt>
              <c:pt idx="1">
                <c:v>Italy · 2022</c:v>
              </c:pt>
              <c:pt idx="2">
                <c:v>Netherlands · 1425</c:v>
              </c:pt>
              <c:pt idx="3">
                <c:v>Netherlands · 2023</c:v>
              </c:pt>
              <c:pt idx="4">
                <c:v>England &amp; Wales · 1325</c:v>
              </c:pt>
              <c:pt idx="5">
                <c:v>England &amp; Wales · 2006</c:v>
              </c:pt>
            </c:strLit>
          </c:cat>
          <c:val>
            <c:numLit>
              <c:formatCode>0.0</c:formatCode>
              <c:ptCount val="6"/>
              <c:pt idx="0">
                <c:v>71.7</c:v>
              </c:pt>
              <c:pt idx="1">
                <c:v>0.41484982</c:v>
              </c:pt>
              <c:pt idx="2">
                <c:v>59.1</c:v>
              </c:pt>
              <c:pt idx="3">
                <c:v>0.58739465</c:v>
              </c:pt>
              <c:pt idx="4">
                <c:v>21.4</c:v>
              </c:pt>
              <c:pt idx="5">
                <c:v>1.5</c:v>
              </c:pt>
            </c:numLit>
          </c:val>
        </c:ser>
        <c:dLbls>
          <c:dLblPos val="outEnd"/>
          <c:showLegendKey val="0"/>
          <c:showVal val="1"/>
          <c:showCatName val="0"/>
          <c:showSerName val="0"/>
          <c:showPercent val="0"/>
          <c:showBubbleSize val="0"/>
        </c:dLbls>
        <c:gapWidth val="56"/>
        <c:axId val="48650112"/>
        <c:axId val="48672768"/>
      </c:barChart>
      <c:catAx>
        <c:axId val="48650112"/>
        <c:scaling>
          <c:orientation val="minMax"/>
        </c:scaling>
        <c:delete val="0"/>
        <c:axPos val="l"/>
        <c:majorGridlines>
          <c:spPr>
            <a:ln xmlns:a="http://schemas.openxmlformats.org/drawingml/2006/main" w="9525">
              <a:solidFill>
                <a:srgbClr val="D8D0C6"/>
              </a:solidFill>
              <a:prstDash val="solid"/>
            </a:ln>
          </c:spPr>
        </c:majorGridlines>
        <c:numFmt formatCode="General" sourceLinked="1"/>
        <c:majorTickMark val="none"/>
        <c:minorTickMark val="none"/>
        <c:tickLblPos val="nextTo"/>
        <c:spPr>
          <a:ln xmlns:a="http://schemas.openxmlformats.org/drawingml/2006/main" w="9525">
            <a:solidFill>
              <a:srgbClr val="D8D0C6"/>
            </a:solidFill>
            <a:prstDash val="solid"/>
          </a:ln>
        </c:spPr>
        <c:txPr>
          <a:bodyPr xmlns:a="http://schemas.openxmlformats.org/drawingml/2006/main" anchorCtr="1"/>
          <a:lstStyle xmlns:a="http://schemas.openxmlformats.org/drawingml/2006/main"/>
          <a:p xmlns:a="http://schemas.openxmlformats.org/drawingml/2006/main">
            <a:pPr>
              <a:defRPr sz="900">
                <a:solidFill>
                  <a:srgbClr val="7A7368"/>
                </a:solidFill>
              </a:defRPr>
            </a:pPr>
          </a:p>
        </c:txPr>
        <c:crossAx val="48672768"/>
        <c:crosses val="autoZero"/>
        <c:lblOffset val="100"/>
      </c:catAx>
      <c:valAx>
        <c:axId val="48672768"/>
        <c:scaling>
          <c:orientation val="minMax"/>
        </c:scaling>
        <c:delete val="0"/>
        <c:axPos val="b"/>
        <c:numFmt formatCode="0.0" sourceLinked="1"/>
        <c:majorTickMark val="none"/>
        <c:minorTickMark val="none"/>
        <c:tickLblPos val="nextTo"/>
        <c:spPr>
          <a:ln xmlns:a="http://schemas.openxmlformats.org/drawingml/2006/main" w="0">
            <a:noFill/>
            <a:prstDash val="solid"/>
          </a:ln>
        </c:spPr>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crossAx val="48650112"/>
        <c:crosses val="autoZero"/>
        <c:crossBetween val="between"/>
      </c:valAx>
      <c:spPr>
        <a:ln xmlns:a="http://schemas.openxmlformats.org/drawingml/2006/main" w="0">
          <a:noFill/>
          <a:prstDash val="solid"/>
        </a:ln>
      </c:spPr>
    </c:plotArea>
    <c:plotVisOnly val="1"/>
  </c:chart>
  <c:spPr>
    <a:ln xmlns:a="http://schemas.openxmlformats.org/drawingml/2006/main" w="0">
      <a:noFill/>
      <a:prstDash val="solid"/>
    </a:ln>
  </c:spPr>
</c:chartSpace>
</file>

<file path=ppt/slides/charts/chart18.xml><?xml version="1.0" encoding="utf-8"?>
<c:chartSpace xmlns:c="http://schemas.openxmlformats.org/drawingml/2006/chart">
  <c:lang val="en-US"/>
  <c:roundedCorners val="1"/>
  <c:style val="2"/>
  <c:chart>
    <c:autoTitleDeleted val="1"/>
    <c:plotArea>
      <c:barChart>
        <c:barDir val="bar"/>
        <c:grouping val="clustered"/>
        <c:varyColors val="1"/>
        <c:ser>
          <c:idx val="0"/>
          <c:order val="0"/>
          <c:tx>
            <c:v>Deaths per 100,000</c:v>
          </c:tx>
          <c:spPr>
            <a:solidFill xmlns:a="http://schemas.openxmlformats.org/drawingml/2006/main">
              <a:srgbClr val="A84A2E"/>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D8D0C6"/>
              </a:solidFill>
              <a:ln xmlns:a="http://schemas.openxmlformats.org/drawingml/2006/main" w="9525">
                <a:solidFill>
                  <a:srgbClr val="D8D0C6"/>
                </a:solidFill>
                <a:prstDash val="solid"/>
              </a:ln>
            </c:spPr>
          </c:dPt>
          <c:dPt>
            <c:idx val="2"/>
            <c:invertIfNegative val="0"/>
            <c:spPr>
              <a:solidFill xmlns:a="http://schemas.openxmlformats.org/drawingml/2006/main">
                <a:srgbClr val="D8D0C6"/>
              </a:solidFill>
              <a:ln xmlns:a="http://schemas.openxmlformats.org/drawingml/2006/main" w="9525">
                <a:solidFill>
                  <a:srgbClr val="D8D0C6"/>
                </a:solidFill>
                <a:prstDash val="solid"/>
              </a:ln>
            </c:spPr>
          </c:dPt>
          <c:dPt>
            <c:idx val="3"/>
            <c:invertIfNegative val="0"/>
            <c:spPr>
              <a:solidFill xmlns:a="http://schemas.openxmlformats.org/drawingml/2006/main">
                <a:srgbClr val="D8D0C6"/>
              </a:solidFill>
              <a:ln xmlns:a="http://schemas.openxmlformats.org/drawingml/2006/main" w="9525">
                <a:solidFill>
                  <a:srgbClr val="D8D0C6"/>
                </a:solidFill>
                <a:prstDash val="solid"/>
              </a:ln>
            </c:spPr>
          </c:dPt>
          <c:dPt>
            <c:idx val="4"/>
            <c:invertIfNegative val="0"/>
            <c:spPr>
              <a:solidFill xmlns:a="http://schemas.openxmlformats.org/drawingml/2006/main">
                <a:srgbClr val="D8D0C6"/>
              </a:solidFill>
              <a:ln xmlns:a="http://schemas.openxmlformats.org/drawingml/2006/main" w="9525">
                <a:solidFill>
                  <a:srgbClr val="D8D0C6"/>
                </a:solidFill>
                <a:prstDash val="solid"/>
              </a:ln>
            </c:spPr>
          </c:dPt>
          <c:dPt>
            <c:idx val="5"/>
            <c:invertIfNegative val="0"/>
            <c:spPr>
              <a:solidFill xmlns:a="http://schemas.openxmlformats.org/drawingml/2006/main">
                <a:srgbClr val="D8D0C6"/>
              </a:solidFill>
              <a:ln xmlns:a="http://schemas.openxmlformats.org/drawingml/2006/main" w="9525">
                <a:solidFill>
                  <a:srgbClr val="D8D0C6"/>
                </a:solidFill>
                <a:prstDash val="solid"/>
              </a:ln>
            </c:spPr>
          </c:dPt>
          <c:dPt>
            <c:idx val="6"/>
            <c:invertIfNegative val="0"/>
            <c:spPr>
              <a:solidFill xmlns:a="http://schemas.openxmlformats.org/drawingml/2006/main">
                <a:srgbClr val="D8D0C6"/>
              </a:solidFill>
              <a:ln xmlns:a="http://schemas.openxmlformats.org/drawingml/2006/main" w="9525">
                <a:solidFill>
                  <a:srgbClr val="D8D0C6"/>
                </a:solidFill>
                <a:prstDash val="solid"/>
              </a:ln>
            </c:spPr>
          </c:dPt>
          <c:dPt>
            <c:idx val="7"/>
            <c:invertIfNegative val="0"/>
            <c:spPr>
              <a:solidFill xmlns:a="http://schemas.openxmlformats.org/drawingml/2006/main">
                <a:srgbClr val="A84A2E"/>
              </a:solidFill>
              <a:ln xmlns:a="http://schemas.openxmlformats.org/drawingml/2006/main" w="9525">
                <a:solidFill>
                  <a:srgbClr val="A84A2E"/>
                </a:solidFill>
                <a:prstDash val="solid"/>
              </a:ln>
            </c:spPr>
          </c:dPt>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cat>
            <c:strLit>
              <c:ptCount val="8"/>
              <c:pt idx="0">
                <c:v>1946–55</c:v>
              </c:pt>
              <c:pt idx="1">
                <c:v>1956–65</c:v>
              </c:pt>
              <c:pt idx="2">
                <c:v>1966–75</c:v>
              </c:pt>
              <c:pt idx="3">
                <c:v>1976–85</c:v>
              </c:pt>
              <c:pt idx="4">
                <c:v>1986–95</c:v>
              </c:pt>
              <c:pt idx="5">
                <c:v>1996–05</c:v>
              </c:pt>
              <c:pt idx="6">
                <c:v>2006–15</c:v>
              </c:pt>
              <c:pt idx="7">
                <c:v>2016–25</c:v>
              </c:pt>
            </c:strLit>
          </c:cat>
          <c:val>
            <c:numLit>
              <c:formatCode>0.0</c:formatCode>
              <c:ptCount val="8"/>
              <c:pt idx="0">
                <c:v>11.801</c:v>
              </c:pt>
              <c:pt idx="1">
                <c:v>1.962</c:v>
              </c:pt>
              <c:pt idx="2">
                <c:v>5.456</c:v>
              </c:pt>
              <c:pt idx="3">
                <c:v>3.678</c:v>
              </c:pt>
              <c:pt idx="4">
                <c:v>1.858</c:v>
              </c:pt>
              <c:pt idx="5">
                <c:v>0.604</c:v>
              </c:pt>
              <c:pt idx="6">
                <c:v>0.75</c:v>
              </c:pt>
              <c:pt idx="7">
                <c:v>1.605</c:v>
              </c:pt>
            </c:numLit>
          </c:val>
        </c:ser>
        <c:dLbls>
          <c:dLblPos val="outEnd"/>
          <c:showLegendKey val="0"/>
          <c:showVal val="1"/>
          <c:showCatName val="0"/>
          <c:showSerName val="0"/>
          <c:showPercent val="0"/>
          <c:showBubbleSize val="0"/>
        </c:dLbls>
        <c:gapWidth val="56"/>
        <c:axId val="48650112"/>
        <c:axId val="48672768"/>
      </c:barChart>
      <c:catAx>
        <c:axId val="48650112"/>
        <c:scaling>
          <c:orientation val="minMax"/>
        </c:scaling>
        <c:delete val="0"/>
        <c:axPos val="l"/>
        <c:majorGridlines>
          <c:spPr>
            <a:ln xmlns:a="http://schemas.openxmlformats.org/drawingml/2006/main" w="9525">
              <a:solidFill>
                <a:srgbClr val="D8D0C6"/>
              </a:solidFill>
              <a:prstDash val="solid"/>
            </a:ln>
          </c:spPr>
        </c:majorGridlines>
        <c:numFmt formatCode="General" sourceLinked="1"/>
        <c:majorTickMark val="none"/>
        <c:minorTickMark val="none"/>
        <c:tickLblPos val="nextTo"/>
        <c:spPr>
          <a:ln xmlns:a="http://schemas.openxmlformats.org/drawingml/2006/main" w="9525">
            <a:solidFill>
              <a:srgbClr val="D8D0C6"/>
            </a:solidFill>
            <a:prstDash val="solid"/>
          </a:ln>
        </c:spPr>
        <c:txPr>
          <a:bodyPr xmlns:a="http://schemas.openxmlformats.org/drawingml/2006/main" anchorCtr="1"/>
          <a:lstStyle xmlns:a="http://schemas.openxmlformats.org/drawingml/2006/main"/>
          <a:p xmlns:a="http://schemas.openxmlformats.org/drawingml/2006/main">
            <a:pPr>
              <a:defRPr sz="900">
                <a:solidFill>
                  <a:srgbClr val="7A7368"/>
                </a:solidFill>
              </a:defRPr>
            </a:pPr>
          </a:p>
        </c:txPr>
        <c:crossAx val="48672768"/>
        <c:crosses val="autoZero"/>
        <c:lblOffset val="100"/>
      </c:catAx>
      <c:valAx>
        <c:axId val="48672768"/>
        <c:scaling>
          <c:orientation val="minMax"/>
        </c:scaling>
        <c:delete val="0"/>
        <c:axPos val="b"/>
        <c:numFmt formatCode="0.0" sourceLinked="1"/>
        <c:majorTickMark val="none"/>
        <c:minorTickMark val="none"/>
        <c:tickLblPos val="nextTo"/>
        <c:spPr>
          <a:ln xmlns:a="http://schemas.openxmlformats.org/drawingml/2006/main" w="0">
            <a:noFill/>
            <a:prstDash val="solid"/>
          </a:ln>
        </c:spPr>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crossAx val="48650112"/>
        <c:crosses val="autoZero"/>
        <c:crossBetween val="between"/>
      </c:valAx>
      <c:spPr>
        <a:ln xmlns:a="http://schemas.openxmlformats.org/drawingml/2006/main" w="0">
          <a:noFill/>
          <a:prstDash val="solid"/>
        </a:ln>
      </c:spPr>
    </c:plotArea>
    <c:plotVisOnly val="1"/>
  </c:chart>
  <c:spPr>
    <a:ln xmlns:a="http://schemas.openxmlformats.org/drawingml/2006/main" w="0">
      <a:noFill/>
      <a:prstDash val="solid"/>
    </a:ln>
  </c:spPr>
</c:chartSpace>
</file>

<file path=ppt/slides/charts/chart19.xml><?xml version="1.0" encoding="utf-8"?>
<c:chartSpace xmlns:c="http://schemas.openxmlformats.org/drawingml/2006/chart">
  <c:lang val="en-US"/>
  <c:roundedCorners val="1"/>
  <c:style val="2"/>
  <c:chart>
    <c:autoTitleDeleted val="1"/>
    <c:plotArea>
      <c:barChart>
        <c:barDir val="bar"/>
        <c:grouping val="clustered"/>
        <c:varyColors val="1"/>
        <c:ser>
          <c:idx val="0"/>
          <c:order val="0"/>
          <c:tx>
            <c:v>Conflict deaths, millions</c:v>
          </c:tx>
          <c:spPr>
            <a:solidFill xmlns:a="http://schemas.openxmlformats.org/drawingml/2006/main">
              <a:srgbClr val="D8D0C6"/>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D8D0C6"/>
              </a:solidFill>
              <a:ln xmlns:a="http://schemas.openxmlformats.org/drawingml/2006/main" w="9525">
                <a:solidFill>
                  <a:srgbClr val="D8D0C6"/>
                </a:solidFill>
                <a:prstDash val="solid"/>
              </a:ln>
            </c:spPr>
          </c:dPt>
          <c:dPt>
            <c:idx val="2"/>
            <c:invertIfNegative val="0"/>
            <c:spPr>
              <a:solidFill xmlns:a="http://schemas.openxmlformats.org/drawingml/2006/main">
                <a:srgbClr val="D8D0C6"/>
              </a:solidFill>
              <a:ln xmlns:a="http://schemas.openxmlformats.org/drawingml/2006/main" w="9525">
                <a:solidFill>
                  <a:srgbClr val="D8D0C6"/>
                </a:solidFill>
                <a:prstDash val="solid"/>
              </a:ln>
            </c:spPr>
          </c:dPt>
          <c:dPt>
            <c:idx val="3"/>
            <c:invertIfNegative val="0"/>
            <c:spPr>
              <a:solidFill xmlns:a="http://schemas.openxmlformats.org/drawingml/2006/main">
                <a:srgbClr val="D8D0C6"/>
              </a:solidFill>
              <a:ln xmlns:a="http://schemas.openxmlformats.org/drawingml/2006/main" w="9525">
                <a:solidFill>
                  <a:srgbClr val="D8D0C6"/>
                </a:solidFill>
                <a:prstDash val="solid"/>
              </a:ln>
            </c:spPr>
          </c:dPt>
          <c:dPt>
            <c:idx val="4"/>
            <c:invertIfNegative val="0"/>
            <c:spPr>
              <a:solidFill xmlns:a="http://schemas.openxmlformats.org/drawingml/2006/main">
                <a:srgbClr val="A84A2E"/>
              </a:solidFill>
              <a:ln xmlns:a="http://schemas.openxmlformats.org/drawingml/2006/main" w="9525">
                <a:solidFill>
                  <a:srgbClr val="A84A2E"/>
                </a:solidFill>
                <a:prstDash val="solid"/>
              </a:ln>
            </c:spPr>
          </c:dPt>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050" b="1">
                    <a:solidFill>
                      <a:srgbClr val="1E1A16"/>
                    </a:solidFill>
                  </a:defRPr>
                </a:pPr>
              </a:p>
            </c:txPr>
            <c:dLblPos val="outEnd"/>
            <c:showLegendKey val="0"/>
            <c:showVal val="1"/>
            <c:showCatName val="0"/>
            <c:showSerName val="0"/>
            <c:showPercent val="0"/>
            <c:showBubbleSize val="0"/>
            <c:showLeaderLines val="0"/>
          </c:dLbls>
          <c:cat>
            <c:strLit>
              <c:ptCount val="5"/>
              <c:pt idx="0">
                <c:v>Americas</c:v>
              </c:pt>
              <c:pt idx="1">
                <c:v>Europe</c:v>
              </c:pt>
              <c:pt idx="2">
                <c:v>Asia &amp; Oceania</c:v>
              </c:pt>
              <c:pt idx="3">
                <c:v>Middle East</c:v>
              </c:pt>
              <c:pt idx="4">
                <c:v>Africa</c:v>
              </c:pt>
            </c:strLit>
          </c:cat>
          <c:val>
            <c:numLit>
              <c:formatCode>0.00"m"</c:formatCode>
              <c:ptCount val="5"/>
              <c:pt idx="0">
                <c:v>0.23</c:v>
              </c:pt>
              <c:pt idx="1">
                <c:v>0.37</c:v>
              </c:pt>
              <c:pt idx="2">
                <c:v>0.58</c:v>
              </c:pt>
              <c:pt idx="3">
                <c:v>0.72</c:v>
              </c:pt>
              <c:pt idx="4">
                <c:v>2</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dLbls>
        <c:gapWidth val="56"/>
        <c:axId val="48650112"/>
        <c:axId val="48672768"/>
      </c:barChart>
      <c:catAx>
        <c:axId val="48650112"/>
        <c:scaling>
          <c:orientation val="minMax"/>
        </c:scaling>
        <c:delete val="0"/>
        <c:axPos val="l"/>
        <c:majorGridlines>
          <c:spPr>
            <a:ln xmlns:a="http://schemas.openxmlformats.org/drawingml/2006/main" w="9525">
              <a:solidFill>
                <a:srgbClr val="D8D0C6"/>
              </a:solidFill>
              <a:prstDash val="solid"/>
            </a:ln>
          </c:spPr>
        </c:majorGridlines>
        <c:numFmt formatCode="0.00&quot;m&quot;" sourceLinked="1"/>
        <c:majorTickMark val="none"/>
        <c:minorTickMark val="none"/>
        <c:tickLblPos val="nextTo"/>
        <c:spPr>
          <a:ln xmlns:a="http://schemas.openxmlformats.org/drawingml/2006/main" w="9525">
            <a:solidFill>
              <a:srgbClr val="D8D0C6"/>
            </a:solidFill>
            <a:prstDash val="solid"/>
          </a:ln>
        </c:spPr>
        <c:txPr>
          <a:bodyPr xmlns:a="http://schemas.openxmlformats.org/drawingml/2006/main" anchorCtr="1"/>
          <a:lstStyle xmlns:a="http://schemas.openxmlformats.org/drawingml/2006/main"/>
          <a:p xmlns:a="http://schemas.openxmlformats.org/drawingml/2006/main">
            <a:pPr>
              <a:defRPr sz="900">
                <a:solidFill>
                  <a:srgbClr val="7A7368"/>
                </a:solidFill>
              </a:defRPr>
            </a:pPr>
          </a:p>
        </c:txPr>
        <c:crossAx val="48672768"/>
        <c:crosses val="autoZero"/>
        <c:lblOffset val="100"/>
      </c:catAx>
      <c:valAx>
        <c:axId val="48672768"/>
        <c:scaling>
          <c:orientation val="minMax"/>
        </c:scaling>
        <c:delete val="0"/>
        <c:axPos val="b"/>
        <c:numFmt formatCode="General" sourceLinked="1"/>
        <c:majorTickMark val="none"/>
        <c:minorTickMark val="none"/>
        <c:tickLblPos val="nextTo"/>
        <c:spPr>
          <a:ln xmlns:a="http://schemas.openxmlformats.org/drawingml/2006/main" w="0">
            <a:noFill/>
            <a:prstDash val="solid"/>
          </a:ln>
        </c:spPr>
        <c:txPr>
          <a:bodyPr xmlns:a="http://schemas.openxmlformats.org/drawingml/2006/main" anchorCtr="1"/>
          <a:lstStyle xmlns:a="http://schemas.openxmlformats.org/drawingml/2006/main"/>
          <a:p xmlns:a="http://schemas.openxmlformats.org/drawingml/2006/main">
            <a:pPr>
              <a:defRPr sz="900" b="1">
                <a:solidFill>
                  <a:srgbClr val="7A7368"/>
                </a:solidFill>
              </a:defRPr>
            </a:pPr>
          </a:p>
        </c:txPr>
        <c:crossAx val="48650112"/>
        <c:crosses val="autoZero"/>
        <c:crossBetween val="between"/>
      </c:valAx>
      <c:spPr>
        <a:ln xmlns:a="http://schemas.openxmlformats.org/drawingml/2006/main" w="0">
          <a:noFill/>
          <a:prstDash val="solid"/>
        </a:ln>
      </c:spPr>
    </c:plotArea>
    <c:plotVisOnly val="1"/>
  </c:chart>
  <c:spPr>
    <a:ln xmlns:a="http://schemas.openxmlformats.org/drawingml/2006/main" w="0">
      <a:noFill/>
      <a:prstDash val="solid"/>
    </a:ln>
  </c:spPr>
</c:chartSpace>
</file>

<file path=ppt/slides/charts/chart2.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D8D0C6"/>
              </a:solidFill>
              <a:ln xmlns:a="http://schemas.openxmlformats.org/drawingml/2006/main" w="9525">
                <a:solidFill>
                  <a:srgbClr val="D8D0C6"/>
                </a:solidFill>
                <a:prstDash val="solid"/>
              </a:ln>
            </c:spPr>
          </c:dPt>
          <c:dPt>
            <c:idx val="2"/>
            <c:invertIfNegative val="0"/>
            <c:spPr>
              <a:solidFill xmlns:a="http://schemas.openxmlformats.org/drawingml/2006/main">
                <a:srgbClr val="D8D0C6"/>
              </a:solidFill>
              <a:ln xmlns:a="http://schemas.openxmlformats.org/drawingml/2006/main" w="9525">
                <a:solidFill>
                  <a:srgbClr val="D8D0C6"/>
                </a:solidFill>
                <a:prstDash val="solid"/>
              </a:ln>
            </c:spPr>
          </c:dPt>
          <c:dPt>
            <c:idx val="3"/>
            <c:invertIfNegative val="0"/>
            <c:spPr>
              <a:solidFill xmlns:a="http://schemas.openxmlformats.org/drawingml/2006/main">
                <a:srgbClr val="D8D0C6"/>
              </a:solidFill>
              <a:ln xmlns:a="http://schemas.openxmlformats.org/drawingml/2006/main" w="9525">
                <a:solidFill>
                  <a:srgbClr val="D8D0C6"/>
                </a:solidFill>
                <a:prstDash val="solid"/>
              </a:ln>
            </c:spPr>
          </c:dPt>
          <c:cat>
            <c:strLit>
              <c:ptCount val="4"/>
              <c:pt idx="0">
                <c:v>Not sure</c:v>
              </c:pt>
              <c:pt idx="1">
                <c:v>60 percent</c:v>
              </c:pt>
              <c:pt idx="2">
                <c:v>40 percent</c:v>
              </c:pt>
              <c:pt idx="3">
                <c:v>20 percent</c:v>
              </c:pt>
            </c:strLit>
          </c:cat>
          <c:val>
            <c:numLit>
              <c:formatCode>General</c:formatCode>
              <c:ptCount val="4"/>
              <c:pt idx="0">
                <c:v>0</c:v>
              </c:pt>
              <c:pt idx="1">
                <c:v>0</c:v>
              </c:pt>
              <c:pt idx="2">
                <c:v>4</c:v>
              </c:pt>
              <c:pt idx="3">
                <c:v>4</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20.xml><?xml version="1.0" encoding="utf-8"?>
<c:chartSpace xmlns:c="http://schemas.openxmlformats.org/drawingml/2006/chart">
  <c:lang val="en-US"/>
  <c:roundedCorners val="1"/>
  <c:style val="2"/>
  <c:chart>
    <c:autoTitleDeleted val="1"/>
    <c:plotArea>
      <c:barChart>
        <c:barDir val="bar"/>
        <c:grouping val="clustered"/>
        <c:varyColors val="1"/>
        <c:ser>
          <c:idx val="0"/>
          <c:order val="0"/>
          <c:tx>
            <c:v>Violent crimes per 100,000</c:v>
          </c:tx>
          <c:spPr>
            <a:solidFill xmlns:a="http://schemas.openxmlformats.org/drawingml/2006/main">
              <a:srgbClr val="A84A2E"/>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050" b="1">
                    <a:solidFill>
                      <a:srgbClr val="1E1A16"/>
                    </a:solidFill>
                  </a:defRPr>
                </a:pPr>
              </a:p>
            </c:txPr>
            <c:dLblPos val="outEnd"/>
            <c:showLegendKey val="0"/>
            <c:showVal val="1"/>
            <c:showCatName val="0"/>
            <c:showSerName val="0"/>
            <c:showPercent val="0"/>
            <c:showBubbleSize val="0"/>
            <c:showLeaderLines val="0"/>
          </c:dLbls>
          <c:cat>
            <c:numLit>
              <c:formatCode>0</c:formatCode>
              <c:ptCount val="2"/>
              <c:pt idx="0">
                <c:v>1991</c:v>
              </c:pt>
              <c:pt idx="1">
                <c:v>2024</c:v>
              </c:pt>
            </c:numLit>
          </c:cat>
          <c:val>
            <c:numLit>
              <c:formatCode>0</c:formatCode>
              <c:ptCount val="2"/>
              <c:pt idx="0">
                <c:v>758</c:v>
              </c:pt>
              <c:pt idx="1">
                <c:v>359.1</c:v>
              </c:pt>
            </c:numLit>
          </c:val>
        </c:ser>
        <c:dLbls>
          <c:dLblPos val="outEnd"/>
          <c:showLegendKey val="0"/>
          <c:showVal val="1"/>
          <c:showCatName val="0"/>
          <c:showSerName val="0"/>
          <c:showPercent val="0"/>
          <c:showBubbleSize val="0"/>
        </c:dLbls>
        <c:gapWidth val="56"/>
        <c:axId val="48650112"/>
        <c:axId val="48672768"/>
      </c:barChart>
      <c:catAx>
        <c:axId val="48650112"/>
        <c:scaling>
          <c:orientation val="minMax"/>
        </c:scaling>
        <c:delete val="0"/>
        <c:axPos val="l"/>
        <c:majorGridlines>
          <c:spPr>
            <a:ln xmlns:a="http://schemas.openxmlformats.org/drawingml/2006/main" w="9525">
              <a:solidFill>
                <a:srgbClr val="D8D0C6"/>
              </a:solidFill>
              <a:prstDash val="solid"/>
            </a:ln>
          </c:spPr>
        </c:majorGridlines>
        <c:numFmt formatCode="0" sourceLinked="1"/>
        <c:majorTickMark val="none"/>
        <c:minorTickMark val="none"/>
        <c:tickLblPos val="nextTo"/>
        <c:spPr>
          <a:ln xmlns:a="http://schemas.openxmlformats.org/drawingml/2006/main" w="9525">
            <a:solidFill>
              <a:srgbClr val="D8D0C6"/>
            </a:solidFill>
            <a:prstDash val="solid"/>
          </a:ln>
        </c:spPr>
        <c:txPr>
          <a:bodyPr xmlns:a="http://schemas.openxmlformats.org/drawingml/2006/main" anchorCtr="1"/>
          <a:lstStyle xmlns:a="http://schemas.openxmlformats.org/drawingml/2006/main"/>
          <a:p xmlns:a="http://schemas.openxmlformats.org/drawingml/2006/main">
            <a:pPr>
              <a:defRPr sz="900">
                <a:solidFill>
                  <a:srgbClr val="7A7368"/>
                </a:solidFill>
              </a:defRPr>
            </a:pPr>
          </a:p>
        </c:txPr>
        <c:crossAx val="48672768"/>
        <c:crosses val="autoZero"/>
        <c:lblOffset val="100"/>
      </c:catAx>
      <c:valAx>
        <c:axId val="48672768"/>
        <c:scaling>
          <c:orientation val="minMax"/>
        </c:scaling>
        <c:delete val="0"/>
        <c:axPos val="b"/>
        <c:numFmt formatCode="0" sourceLinked="1"/>
        <c:majorTickMark val="none"/>
        <c:minorTickMark val="none"/>
        <c:tickLblPos val="nextTo"/>
        <c:spPr>
          <a:ln xmlns:a="http://schemas.openxmlformats.org/drawingml/2006/main" w="0">
            <a:noFill/>
            <a:prstDash val="solid"/>
          </a:ln>
        </c:spPr>
        <c:txPr>
          <a:bodyPr xmlns:a="http://schemas.openxmlformats.org/drawingml/2006/main" anchorCtr="1"/>
          <a:lstStyle xmlns:a="http://schemas.openxmlformats.org/drawingml/2006/main"/>
          <a:p xmlns:a="http://schemas.openxmlformats.org/drawingml/2006/main">
            <a:pPr>
              <a:defRPr sz="1125" b="1">
                <a:solidFill>
                  <a:srgbClr val="1E1A16"/>
                </a:solidFill>
              </a:defRPr>
            </a:pPr>
          </a:p>
        </c:txPr>
        <c:crossAx val="48650112"/>
        <c:crosses val="autoZero"/>
        <c:crossBetween val="between"/>
      </c:valAx>
      <c:spPr>
        <a:ln xmlns:a="http://schemas.openxmlformats.org/drawingml/2006/main" w="0">
          <a:noFill/>
          <a:prstDash val="solid"/>
        </a:ln>
      </c:spPr>
    </c:plotArea>
    <c:plotVisOnly val="1"/>
  </c:chart>
  <c:spPr>
    <a:ln xmlns:a="http://schemas.openxmlformats.org/drawingml/2006/main" w="0">
      <a:noFill/>
      <a:prstDash val="solid"/>
    </a:ln>
  </c:spPr>
</c:chartSpace>
</file>

<file path=ppt/slides/charts/chart21.xml><?xml version="1.0" encoding="utf-8"?>
<c:chartSpace xmlns:c="http://schemas.openxmlformats.org/drawingml/2006/chart">
  <c:lang val="en-US"/>
  <c:roundedCorners val="1"/>
  <c:style val="2"/>
  <c:chart>
    <c:autoTitleDeleted val="1"/>
    <c:plotArea>
      <c:barChart>
        <c:barDir val="bar"/>
        <c:grouping val="clustered"/>
        <c:varyColors val="1"/>
        <c:ser>
          <c:idx val="0"/>
          <c:order val="0"/>
          <c:tx>
            <c:v>Approval among U.S. adults</c:v>
          </c:tx>
          <c:spPr>
            <a:solidFill xmlns:a="http://schemas.openxmlformats.org/drawingml/2006/main">
              <a:srgbClr val="D8D0C6"/>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Lbls>
            <c:dLbl>
              <c:idx val="0"/>
              <c:showLegendKey val="0"/>
              <c:showVal val="0"/>
              <c:showCatName val="0"/>
              <c:showSerName val="0"/>
              <c:showPercent val="0"/>
              <c:showBubbleSize val="0"/>
            </c:dLbl>
            <c:dLbl>
              <c:idx val="1"/>
              <c:showLegendKey val="0"/>
              <c:showVal val="0"/>
              <c:showCatName val="0"/>
              <c:showSerName val="0"/>
              <c:showPercent val="0"/>
              <c:showBubbleSize val="0"/>
            </c:dLbl>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050" b="1">
                    <a:solidFill>
                      <a:srgbClr val="1E1A16"/>
                    </a:solidFill>
                  </a:defRPr>
                </a:pPr>
              </a:p>
            </c:txPr>
            <c:dLblPos val="outEnd"/>
            <c:showLegendKey val="0"/>
            <c:showVal val="1"/>
            <c:showCatName val="0"/>
            <c:showSerName val="0"/>
            <c:showPercent val="0"/>
            <c:showBubbleSize val="0"/>
            <c:showLeaderLines val="0"/>
          </c:dLbls>
          <c:cat>
            <c:strLit>
              <c:ptCount val="2"/>
              <c:pt idx="0">
                <c:v>1958, 4%</c:v>
              </c:pt>
              <c:pt idx="1">
                <c:v>2021, 94%</c:v>
              </c:pt>
            </c:strLit>
          </c:cat>
          <c:val>
            <c:numLit>
              <c:formatCode>0"%"</c:formatCode>
              <c:ptCount val="2"/>
              <c:pt idx="0">
                <c:v>4</c:v>
              </c:pt>
              <c:pt idx="1">
                <c:v>94</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0"/>
          <c:showCatName val="0"/>
          <c:showSerName val="0"/>
          <c:showPercent val="0"/>
          <c:showBubbleSize val="0"/>
        </c:dLbls>
        <c:gapWidth val="56"/>
        <c:axId val="48650112"/>
        <c:axId val="48672768"/>
      </c:barChart>
      <c:catAx>
        <c:axId val="48650112"/>
        <c:scaling>
          <c:orientation val="minMax"/>
        </c:scaling>
        <c:delete val="0"/>
        <c:axPos val="l"/>
        <c:majorGridlines>
          <c:spPr>
            <a:ln xmlns:a="http://schemas.openxmlformats.org/drawingml/2006/main" w="9525">
              <a:solidFill>
                <a:srgbClr val="D8D0C6"/>
              </a:solidFill>
              <a:prstDash val="solid"/>
            </a:ln>
          </c:spPr>
        </c:majorGridlines>
        <c:numFmt formatCode="0&quot;%&quot;" sourceLinked="1"/>
        <c:majorTickMark val="none"/>
        <c:minorTickMark val="none"/>
        <c:tickLblPos val="nextTo"/>
        <c:spPr>
          <a:ln xmlns:a="http://schemas.openxmlformats.org/drawingml/2006/main" w="9525">
            <a:solidFill>
              <a:srgbClr val="D8D0C6"/>
            </a:solidFill>
            <a:prstDash val="solid"/>
          </a:ln>
        </c:spPr>
        <c:txPr>
          <a:bodyPr xmlns:a="http://schemas.openxmlformats.org/drawingml/2006/main" anchorCtr="1"/>
          <a:lstStyle xmlns:a="http://schemas.openxmlformats.org/drawingml/2006/main"/>
          <a:p xmlns:a="http://schemas.openxmlformats.org/drawingml/2006/main">
            <a:pPr>
              <a:defRPr sz="900">
                <a:solidFill>
                  <a:srgbClr val="7A7368"/>
                </a:solidFill>
              </a:defRPr>
            </a:pPr>
          </a:p>
        </c:txPr>
        <c:crossAx val="48672768"/>
        <c:crosses val="autoZero"/>
        <c:lblOffset val="100"/>
      </c:catAx>
      <c:valAx>
        <c:axId val="48672768"/>
        <c:scaling>
          <c:orientation val="minMax"/>
        </c:scaling>
        <c:delete val="0"/>
        <c:axPos val="b"/>
        <c:numFmt formatCode="General" sourceLinked="1"/>
        <c:majorTickMark val="none"/>
        <c:minorTickMark val="none"/>
        <c:tickLblPos val="nextTo"/>
        <c:spPr>
          <a:ln xmlns:a="http://schemas.openxmlformats.org/drawingml/2006/main" w="0">
            <a:noFill/>
            <a:prstDash val="solid"/>
          </a:ln>
        </c:spPr>
        <c:txPr>
          <a:bodyPr xmlns:a="http://schemas.openxmlformats.org/drawingml/2006/main" anchorCtr="1"/>
          <a:lstStyle xmlns:a="http://schemas.openxmlformats.org/drawingml/2006/main"/>
          <a:p xmlns:a="http://schemas.openxmlformats.org/drawingml/2006/main">
            <a:pPr>
              <a:defRPr sz="900" b="1">
                <a:solidFill>
                  <a:srgbClr val="7A7368"/>
                </a:solidFill>
              </a:defRPr>
            </a:pPr>
          </a:p>
        </c:txPr>
        <c:crossAx val="48650112"/>
        <c:crosses val="autoZero"/>
        <c:crossBetween val="between"/>
      </c:valAx>
      <c:spPr>
        <a:ln xmlns:a="http://schemas.openxmlformats.org/drawingml/2006/main" w="0">
          <a:noFill/>
          <a:prstDash val="solid"/>
        </a:ln>
      </c:spPr>
    </c:plotArea>
    <c:plotVisOnly val="1"/>
  </c:chart>
  <c:spPr>
    <a:ln xmlns:a="http://schemas.openxmlformats.org/drawingml/2006/main" w="0">
      <a:noFill/>
      <a:prstDash val="solid"/>
    </a:ln>
  </c:spPr>
</c:chartSpace>
</file>

<file path=ppt/slides/charts/chart22.xml><?xml version="1.0" encoding="utf-8"?>
<c:chartSpace xmlns:c="http://schemas.openxmlformats.org/drawingml/2006/chart">
  <c:lang val="en-US"/>
  <c:roundedCorners val="1"/>
  <c:style val="2"/>
  <c:chart>
    <c:autoTitleDeleted val="1"/>
    <c:plotArea>
      <c:barChart>
        <c:barDir val="bar"/>
        <c:grouping val="clustered"/>
        <c:varyColors val="1"/>
        <c:ser>
          <c:idx val="0"/>
          <c:order val="0"/>
          <c:tx>
            <c:v>Lives saved, millions (1974–2024)</c:v>
          </c:tx>
          <c:spPr>
            <a:solidFill xmlns:a="http://schemas.openxmlformats.org/drawingml/2006/main">
              <a:srgbClr val="A84A2E"/>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050" b="1">
                    <a:solidFill>
                      <a:srgbClr val="1E1A16"/>
                    </a:solidFill>
                  </a:defRPr>
                </a:pPr>
              </a:p>
            </c:txPr>
            <c:dLblPos val="outEnd"/>
            <c:showLegendKey val="0"/>
            <c:showVal val="1"/>
            <c:showCatName val="0"/>
            <c:showSerName val="0"/>
            <c:showPercent val="0"/>
            <c:showBubbleSize val="0"/>
            <c:showLeaderLines val="0"/>
          </c:dLbls>
          <c:cat>
            <c:strLit>
              <c:ptCount val="2"/>
              <c:pt idx="0">
                <c:v>Infants</c:v>
              </c:pt>
              <c:pt idx="1">
                <c:v>Older ages</c:v>
              </c:pt>
            </c:strLit>
          </c:cat>
          <c:val>
            <c:numLit>
              <c:formatCode>0"m"</c:formatCode>
              <c:ptCount val="2"/>
              <c:pt idx="0">
                <c:v>101</c:v>
              </c:pt>
              <c:pt idx="1">
                <c:v>53</c:v>
              </c:pt>
            </c:numLit>
          </c:val>
        </c:ser>
        <c:dLbls>
          <c:dLblPos val="outEnd"/>
          <c:showLegendKey val="0"/>
          <c:showVal val="1"/>
          <c:showCatName val="0"/>
          <c:showSerName val="0"/>
          <c:showPercent val="0"/>
          <c:showBubbleSize val="0"/>
        </c:dLbls>
        <c:gapWidth val="56"/>
        <c:axId val="48650112"/>
        <c:axId val="48672768"/>
      </c:barChart>
      <c:catAx>
        <c:axId val="48650112"/>
        <c:scaling>
          <c:orientation val="minMax"/>
        </c:scaling>
        <c:delete val="0"/>
        <c:axPos val="l"/>
        <c:majorGridlines>
          <c:spPr>
            <a:ln xmlns:a="http://schemas.openxmlformats.org/drawingml/2006/main" w="9525">
              <a:solidFill>
                <a:srgbClr val="D8D0C6"/>
              </a:solidFill>
              <a:prstDash val="solid"/>
            </a:ln>
          </c:spPr>
        </c:majorGridlines>
        <c:numFmt formatCode="General" sourceLinked="1"/>
        <c:majorTickMark val="none"/>
        <c:minorTickMark val="none"/>
        <c:tickLblPos val="nextTo"/>
        <c:spPr>
          <a:ln xmlns:a="http://schemas.openxmlformats.org/drawingml/2006/main" w="9525">
            <a:solidFill>
              <a:srgbClr val="D8D0C6"/>
            </a:solidFill>
            <a:prstDash val="solid"/>
          </a:ln>
        </c:spPr>
        <c:txPr>
          <a:bodyPr xmlns:a="http://schemas.openxmlformats.org/drawingml/2006/main" anchorCtr="1"/>
          <a:lstStyle xmlns:a="http://schemas.openxmlformats.org/drawingml/2006/main"/>
          <a:p xmlns:a="http://schemas.openxmlformats.org/drawingml/2006/main">
            <a:pPr>
              <a:defRPr sz="900">
                <a:solidFill>
                  <a:srgbClr val="7A7368"/>
                </a:solidFill>
              </a:defRPr>
            </a:pPr>
          </a:p>
        </c:txPr>
        <c:crossAx val="48672768"/>
        <c:crosses val="autoZero"/>
        <c:lblOffset val="100"/>
      </c:catAx>
      <c:valAx>
        <c:axId val="48672768"/>
        <c:scaling>
          <c:orientation val="minMax"/>
        </c:scaling>
        <c:delete val="0"/>
        <c:axPos val="b"/>
        <c:numFmt formatCode="0&quot;m&quot;" sourceLinked="1"/>
        <c:majorTickMark val="none"/>
        <c:minorTickMark val="none"/>
        <c:tickLblPos val="nextTo"/>
        <c:spPr>
          <a:ln xmlns:a="http://schemas.openxmlformats.org/drawingml/2006/main" w="0">
            <a:noFill/>
            <a:prstDash val="solid"/>
          </a:ln>
        </c:spPr>
        <c:txPr>
          <a:bodyPr xmlns:a="http://schemas.openxmlformats.org/drawingml/2006/main" anchorCtr="1"/>
          <a:lstStyle xmlns:a="http://schemas.openxmlformats.org/drawingml/2006/main"/>
          <a:p xmlns:a="http://schemas.openxmlformats.org/drawingml/2006/main">
            <a:pPr>
              <a:defRPr sz="1125" b="1">
                <a:solidFill>
                  <a:srgbClr val="1E1A16"/>
                </a:solidFill>
              </a:defRPr>
            </a:pPr>
          </a:p>
        </c:txPr>
        <c:crossAx val="48650112"/>
        <c:crosses val="autoZero"/>
        <c:crossBetween val="between"/>
      </c:valAx>
      <c:spPr>
        <a:ln xmlns:a="http://schemas.openxmlformats.org/drawingml/2006/main" w="0">
          <a:noFill/>
          <a:prstDash val="solid"/>
        </a:ln>
      </c:spPr>
    </c:plotArea>
    <c:plotVisOnly val="1"/>
  </c:chart>
  <c:spPr>
    <a:ln xmlns:a="http://schemas.openxmlformats.org/drawingml/2006/main" w="0">
      <a:noFill/>
      <a:prstDash val="solid"/>
    </a:ln>
  </c:spPr>
</c:chartSpace>
</file>

<file path=ppt/slides/charts/chart23.xml><?xml version="1.0" encoding="utf-8"?>
<c:chartSpace xmlns:c="http://schemas.openxmlformats.org/drawingml/2006/chart">
  <c:lang val="en-US"/>
  <c:roundedCorners val="1"/>
  <c:style val="2"/>
  <c:chart>
    <c:autoTitleDeleted val="1"/>
    <c:plotArea>
      <c:barChart>
        <c:barDir val="bar"/>
        <c:grouping val="clustered"/>
        <c:varyColors val="1"/>
        <c:ser>
          <c:idx val="0"/>
          <c:order val="0"/>
          <c:tx>
            <c:v>Global Gini</c:v>
          </c:tx>
          <c:spPr>
            <a:solidFill xmlns:a="http://schemas.openxmlformats.org/drawingml/2006/main">
              <a:srgbClr val="A84A2E"/>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050" b="1">
                    <a:solidFill>
                      <a:srgbClr val="1E1A16"/>
                    </a:solidFill>
                  </a:defRPr>
                </a:pPr>
              </a:p>
            </c:txPr>
            <c:dLblPos val="outEnd"/>
            <c:showLegendKey val="0"/>
            <c:showVal val="1"/>
            <c:showCatName val="0"/>
            <c:showSerName val="0"/>
            <c:showPercent val="0"/>
            <c:showBubbleSize val="0"/>
            <c:showLeaderLines val="0"/>
          </c:dLbls>
          <c:cat>
            <c:numLit>
              <c:formatCode>0</c:formatCode>
              <c:ptCount val="2"/>
              <c:pt idx="0">
                <c:v>1990</c:v>
              </c:pt>
              <c:pt idx="1">
                <c:v>2019</c:v>
              </c:pt>
            </c:numLit>
          </c:cat>
          <c:val>
            <c:numLit>
              <c:formatCode>0</c:formatCode>
              <c:ptCount val="2"/>
              <c:pt idx="0">
                <c:v>70</c:v>
              </c:pt>
              <c:pt idx="1">
                <c:v>62</c:v>
              </c:pt>
            </c:numLit>
          </c:val>
        </c:ser>
        <c:dLbls>
          <c:dLblPos val="outEnd"/>
          <c:showLegendKey val="0"/>
          <c:showVal val="1"/>
          <c:showCatName val="0"/>
          <c:showSerName val="0"/>
          <c:showPercent val="0"/>
          <c:showBubbleSize val="0"/>
        </c:dLbls>
        <c:gapWidth val="56"/>
        <c:axId val="48650112"/>
        <c:axId val="48672768"/>
      </c:barChart>
      <c:catAx>
        <c:axId val="48650112"/>
        <c:scaling>
          <c:orientation val="minMax"/>
        </c:scaling>
        <c:delete val="0"/>
        <c:axPos val="l"/>
        <c:majorGridlines>
          <c:spPr>
            <a:ln xmlns:a="http://schemas.openxmlformats.org/drawingml/2006/main" w="9525">
              <a:solidFill>
                <a:srgbClr val="D8D0C6"/>
              </a:solidFill>
              <a:prstDash val="solid"/>
            </a:ln>
          </c:spPr>
        </c:majorGridlines>
        <c:numFmt formatCode="0" sourceLinked="1"/>
        <c:majorTickMark val="none"/>
        <c:minorTickMark val="none"/>
        <c:tickLblPos val="nextTo"/>
        <c:spPr>
          <a:ln xmlns:a="http://schemas.openxmlformats.org/drawingml/2006/main" w="9525">
            <a:solidFill>
              <a:srgbClr val="D8D0C6"/>
            </a:solidFill>
            <a:prstDash val="solid"/>
          </a:ln>
        </c:spPr>
        <c:txPr>
          <a:bodyPr xmlns:a="http://schemas.openxmlformats.org/drawingml/2006/main" anchorCtr="1"/>
          <a:lstStyle xmlns:a="http://schemas.openxmlformats.org/drawingml/2006/main"/>
          <a:p xmlns:a="http://schemas.openxmlformats.org/drawingml/2006/main">
            <a:pPr>
              <a:defRPr sz="900">
                <a:solidFill>
                  <a:srgbClr val="7A7368"/>
                </a:solidFill>
              </a:defRPr>
            </a:pPr>
          </a:p>
        </c:txPr>
        <c:crossAx val="48672768"/>
        <c:crosses val="autoZero"/>
        <c:lblOffset val="100"/>
      </c:catAx>
      <c:valAx>
        <c:axId val="48672768"/>
        <c:scaling>
          <c:orientation val="minMax"/>
        </c:scaling>
        <c:delete val="0"/>
        <c:axPos val="b"/>
        <c:numFmt formatCode="0" sourceLinked="1"/>
        <c:majorTickMark val="none"/>
        <c:minorTickMark val="none"/>
        <c:tickLblPos val="nextTo"/>
        <c:spPr>
          <a:ln xmlns:a="http://schemas.openxmlformats.org/drawingml/2006/main" w="0">
            <a:noFill/>
            <a:prstDash val="solid"/>
          </a:ln>
        </c:spPr>
        <c:txPr>
          <a:bodyPr xmlns:a="http://schemas.openxmlformats.org/drawingml/2006/main" anchorCtr="1"/>
          <a:lstStyle xmlns:a="http://schemas.openxmlformats.org/drawingml/2006/main"/>
          <a:p xmlns:a="http://schemas.openxmlformats.org/drawingml/2006/main">
            <a:pPr>
              <a:defRPr sz="1125" b="1">
                <a:solidFill>
                  <a:srgbClr val="1E1A16"/>
                </a:solidFill>
              </a:defRPr>
            </a:pPr>
          </a:p>
        </c:txPr>
        <c:crossAx val="48650112"/>
        <c:crosses val="autoZero"/>
        <c:crossBetween val="between"/>
      </c:valAx>
      <c:spPr>
        <a:ln xmlns:a="http://schemas.openxmlformats.org/drawingml/2006/main" w="0">
          <a:noFill/>
          <a:prstDash val="solid"/>
        </a:ln>
      </c:spPr>
    </c:plotArea>
    <c:plotVisOnly val="1"/>
  </c:chart>
  <c:spPr>
    <a:ln xmlns:a="http://schemas.openxmlformats.org/drawingml/2006/main" w="0">
      <a:noFill/>
      <a:prstDash val="solid"/>
    </a:ln>
  </c:spPr>
</c:chartSpace>
</file>

<file path=ppt/slides/charts/chart24.xml><?xml version="1.0" encoding="utf-8"?>
<c:chartSpace xmlns:c="http://schemas.openxmlformats.org/drawingml/2006/chart">
  <c:lang val="en-US"/>
  <c:roundedCorners val="1"/>
  <c:style val="2"/>
  <c:chart>
    <c:autoTitleDeleted val="1"/>
    <c:plotArea>
      <c:barChart>
        <c:barDir val="bar"/>
        <c:grouping val="clustered"/>
        <c:varyColors val="1"/>
        <c:ser>
          <c:idx val="0"/>
          <c:order val="0"/>
          <c:tx>
            <c:v>Warheads, thousands</c:v>
          </c:tx>
          <c:spPr>
            <a:solidFill xmlns:a="http://schemas.openxmlformats.org/drawingml/2006/main">
              <a:srgbClr val="A84A2E"/>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050" b="1">
                    <a:solidFill>
                      <a:srgbClr val="1E1A16"/>
                    </a:solidFill>
                  </a:defRPr>
                </a:pPr>
              </a:p>
            </c:txPr>
            <c:dLblPos val="outEnd"/>
            <c:showLegendKey val="0"/>
            <c:showVal val="1"/>
            <c:showCatName val="0"/>
            <c:showSerName val="0"/>
            <c:showPercent val="0"/>
            <c:showBubbleSize val="0"/>
            <c:showLeaderLines val="0"/>
          </c:dLbls>
          <c:cat>
            <c:strLit>
              <c:ptCount val="2"/>
              <c:pt idx="0">
                <c:v>Peak, 1986</c:v>
              </c:pt>
              <c:pt idx="1">
                <c:v>Start of 2026</c:v>
              </c:pt>
            </c:strLit>
          </c:cat>
          <c:val>
            <c:numLit>
              <c:formatCode>0.0"k"</c:formatCode>
              <c:ptCount val="2"/>
              <c:pt idx="0">
                <c:v>70.3</c:v>
              </c:pt>
              <c:pt idx="1">
                <c:v>12.321</c:v>
              </c:pt>
            </c:numLit>
          </c:val>
        </c:ser>
        <c:dLbls>
          <c:dLblPos val="outEnd"/>
          <c:showLegendKey val="0"/>
          <c:showVal val="1"/>
          <c:showCatName val="0"/>
          <c:showSerName val="0"/>
          <c:showPercent val="0"/>
          <c:showBubbleSize val="0"/>
        </c:dLbls>
        <c:gapWidth val="56"/>
        <c:axId val="48650112"/>
        <c:axId val="48672768"/>
      </c:barChart>
      <c:catAx>
        <c:axId val="48650112"/>
        <c:scaling>
          <c:orientation val="minMax"/>
        </c:scaling>
        <c:delete val="0"/>
        <c:axPos val="l"/>
        <c:majorGridlines>
          <c:spPr>
            <a:ln xmlns:a="http://schemas.openxmlformats.org/drawingml/2006/main" w="9525">
              <a:solidFill>
                <a:srgbClr val="D8D0C6"/>
              </a:solidFill>
              <a:prstDash val="solid"/>
            </a:ln>
          </c:spPr>
        </c:majorGridlines>
        <c:numFmt formatCode="General" sourceLinked="1"/>
        <c:majorTickMark val="none"/>
        <c:minorTickMark val="none"/>
        <c:tickLblPos val="nextTo"/>
        <c:spPr>
          <a:ln xmlns:a="http://schemas.openxmlformats.org/drawingml/2006/main" w="9525">
            <a:solidFill>
              <a:srgbClr val="D8D0C6"/>
            </a:solidFill>
            <a:prstDash val="solid"/>
          </a:ln>
        </c:spPr>
        <c:txPr>
          <a:bodyPr xmlns:a="http://schemas.openxmlformats.org/drawingml/2006/main" anchorCtr="1"/>
          <a:lstStyle xmlns:a="http://schemas.openxmlformats.org/drawingml/2006/main"/>
          <a:p xmlns:a="http://schemas.openxmlformats.org/drawingml/2006/main">
            <a:pPr>
              <a:defRPr sz="900">
                <a:solidFill>
                  <a:srgbClr val="7A7368"/>
                </a:solidFill>
              </a:defRPr>
            </a:pPr>
          </a:p>
        </c:txPr>
        <c:crossAx val="48672768"/>
        <c:crosses val="autoZero"/>
        <c:lblOffset val="100"/>
      </c:catAx>
      <c:valAx>
        <c:axId val="48672768"/>
        <c:scaling>
          <c:orientation val="minMax"/>
        </c:scaling>
        <c:delete val="0"/>
        <c:axPos val="b"/>
        <c:numFmt formatCode="0.0&quot;k&quot;" sourceLinked="1"/>
        <c:majorTickMark val="none"/>
        <c:minorTickMark val="none"/>
        <c:tickLblPos val="nextTo"/>
        <c:spPr>
          <a:ln xmlns:a="http://schemas.openxmlformats.org/drawingml/2006/main" w="0">
            <a:noFill/>
            <a:prstDash val="solid"/>
          </a:ln>
        </c:spPr>
        <c:txPr>
          <a:bodyPr xmlns:a="http://schemas.openxmlformats.org/drawingml/2006/main" anchorCtr="1"/>
          <a:lstStyle xmlns:a="http://schemas.openxmlformats.org/drawingml/2006/main"/>
          <a:p xmlns:a="http://schemas.openxmlformats.org/drawingml/2006/main">
            <a:pPr>
              <a:defRPr sz="1125" b="1">
                <a:solidFill>
                  <a:srgbClr val="1E1A16"/>
                </a:solidFill>
              </a:defRPr>
            </a:pPr>
          </a:p>
        </c:txPr>
        <c:crossAx val="48650112"/>
        <c:crosses val="autoZero"/>
        <c:crossBetween val="between"/>
      </c:valAx>
      <c:spPr>
        <a:ln xmlns:a="http://schemas.openxmlformats.org/drawingml/2006/main" w="0">
          <a:noFill/>
          <a:prstDash val="solid"/>
        </a:ln>
      </c:spPr>
    </c:plotArea>
    <c:plotVisOnly val="1"/>
  </c:chart>
  <c:spPr>
    <a:ln xmlns:a="http://schemas.openxmlformats.org/drawingml/2006/main" w="0">
      <a:noFill/>
      <a:prstDash val="solid"/>
    </a:ln>
  </c:spPr>
</c:chartSpace>
</file>

<file path=ppt/slides/charts/chart3.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A84A2E"/>
              </a:solidFill>
              <a:ln xmlns:a="http://schemas.openxmlformats.org/drawingml/2006/main" w="9525">
                <a:solidFill>
                  <a:srgbClr val="A84A2E"/>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Pt>
            <c:idx val="2"/>
            <c:invertIfNegative val="0"/>
            <c:spPr>
              <a:solidFill xmlns:a="http://schemas.openxmlformats.org/drawingml/2006/main">
                <a:srgbClr val="A84A2E"/>
              </a:solidFill>
              <a:ln xmlns:a="http://schemas.openxmlformats.org/drawingml/2006/main" w="9525">
                <a:solidFill>
                  <a:srgbClr val="A84A2E"/>
                </a:solidFill>
                <a:prstDash val="solid"/>
              </a:ln>
            </c:spPr>
          </c:dPt>
          <c:dPt>
            <c:idx val="3"/>
            <c:invertIfNegative val="0"/>
            <c:spPr>
              <a:solidFill xmlns:a="http://schemas.openxmlformats.org/drawingml/2006/main">
                <a:srgbClr val="A84A2E"/>
              </a:solidFill>
              <a:ln xmlns:a="http://schemas.openxmlformats.org/drawingml/2006/main" w="9525">
                <a:solidFill>
                  <a:srgbClr val="A84A2E"/>
                </a:solidFill>
                <a:prstDash val="solid"/>
              </a:ln>
            </c:spPr>
          </c:dPt>
          <c:cat>
            <c:strLit>
              <c:ptCount val="4"/>
              <c:pt idx="0">
                <c:v>Not sure</c:v>
              </c:pt>
              <c:pt idx="1">
                <c:v>About 59 percent</c:v>
              </c:pt>
              <c:pt idx="2">
                <c:v>About 35 percent</c:v>
              </c:pt>
              <c:pt idx="3">
                <c:v>About 9 percent</c:v>
              </c:pt>
            </c:strLit>
          </c:cat>
          <c:val>
            <c:numLit>
              <c:formatCode>General</c:formatCode>
              <c:ptCount val="4"/>
              <c:pt idx="0">
                <c:v>1</c:v>
              </c:pt>
              <c:pt idx="1">
                <c:v>6</c:v>
              </c:pt>
              <c:pt idx="2">
                <c:v>1</c:v>
              </c:pt>
              <c:pt idx="3">
                <c:v>0</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4.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D8D0C6"/>
              </a:solidFill>
              <a:ln xmlns:a="http://schemas.openxmlformats.org/drawingml/2006/main" w="9525">
                <a:solidFill>
                  <a:srgbClr val="D8D0C6"/>
                </a:solidFill>
                <a:prstDash val="solid"/>
              </a:ln>
            </c:spPr>
          </c:dPt>
          <c:dPt>
            <c:idx val="2"/>
            <c:invertIfNegative val="0"/>
            <c:spPr>
              <a:solidFill xmlns:a="http://schemas.openxmlformats.org/drawingml/2006/main">
                <a:srgbClr val="D8D0C6"/>
              </a:solidFill>
              <a:ln xmlns:a="http://schemas.openxmlformats.org/drawingml/2006/main" w="9525">
                <a:solidFill>
                  <a:srgbClr val="D8D0C6"/>
                </a:solidFill>
                <a:prstDash val="solid"/>
              </a:ln>
            </c:spPr>
          </c:dPt>
          <c:dPt>
            <c:idx val="3"/>
            <c:invertIfNegative val="0"/>
            <c:spPr>
              <a:solidFill xmlns:a="http://schemas.openxmlformats.org/drawingml/2006/main">
                <a:srgbClr val="D8D0C6"/>
              </a:solidFill>
              <a:ln xmlns:a="http://schemas.openxmlformats.org/drawingml/2006/main" w="9525">
                <a:solidFill>
                  <a:srgbClr val="D8D0C6"/>
                </a:solidFill>
                <a:prstDash val="solid"/>
              </a:ln>
            </c:spPr>
          </c:dPt>
          <c:cat>
            <c:strLit>
              <c:ptCount val="4"/>
              <c:pt idx="0">
                <c:v>Not sure</c:v>
              </c:pt>
              <c:pt idx="1">
                <c:v>About 59 percent</c:v>
              </c:pt>
              <c:pt idx="2">
                <c:v>About 35 percent</c:v>
              </c:pt>
              <c:pt idx="3">
                <c:v>About 9 percent</c:v>
              </c:pt>
            </c:strLit>
          </c:cat>
          <c:val>
            <c:numLit>
              <c:formatCode>General</c:formatCode>
              <c:ptCount val="4"/>
              <c:pt idx="0">
                <c:v>1</c:v>
              </c:pt>
              <c:pt idx="1">
                <c:v>6</c:v>
              </c:pt>
              <c:pt idx="2">
                <c:v>1</c:v>
              </c:pt>
              <c:pt idx="3">
                <c:v>0</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5.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A84A2E"/>
              </a:solidFill>
              <a:ln xmlns:a="http://schemas.openxmlformats.org/drawingml/2006/main" w="9525">
                <a:solidFill>
                  <a:srgbClr val="A84A2E"/>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Pt>
            <c:idx val="2"/>
            <c:invertIfNegative val="0"/>
            <c:spPr>
              <a:solidFill xmlns:a="http://schemas.openxmlformats.org/drawingml/2006/main">
                <a:srgbClr val="A84A2E"/>
              </a:solidFill>
              <a:ln xmlns:a="http://schemas.openxmlformats.org/drawingml/2006/main" w="9525">
                <a:solidFill>
                  <a:srgbClr val="A84A2E"/>
                </a:solidFill>
                <a:prstDash val="solid"/>
              </a:ln>
            </c:spPr>
          </c:dPt>
          <c:dPt>
            <c:idx val="3"/>
            <c:invertIfNegative val="0"/>
            <c:spPr>
              <a:solidFill xmlns:a="http://schemas.openxmlformats.org/drawingml/2006/main">
                <a:srgbClr val="A84A2E"/>
              </a:solidFill>
              <a:ln xmlns:a="http://schemas.openxmlformats.org/drawingml/2006/main" w="9525">
                <a:solidFill>
                  <a:srgbClr val="A84A2E"/>
                </a:solidFill>
                <a:prstDash val="solid"/>
              </a:ln>
            </c:spPr>
          </c:dPt>
          <c:cat>
            <c:strLit>
              <c:ptCount val="4"/>
              <c:pt idx="0">
                <c:v>Not sure</c:v>
              </c:pt>
              <c:pt idx="1">
                <c:v>Fallen by more than half</c:v>
              </c:pt>
              <c:pt idx="2">
                <c:v>Stayed about the same</c:v>
              </c:pt>
              <c:pt idx="3">
                <c:v>More than doubled</c:v>
              </c:pt>
            </c:strLit>
          </c:cat>
          <c:val>
            <c:numLit>
              <c:formatCode>General</c:formatCode>
              <c:ptCount val="4"/>
              <c:pt idx="0">
                <c:v>1</c:v>
              </c:pt>
              <c:pt idx="1">
                <c:v>4</c:v>
              </c:pt>
              <c:pt idx="2">
                <c:v>2</c:v>
              </c:pt>
              <c:pt idx="3">
                <c:v>1</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6.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D8D0C6"/>
              </a:solidFill>
              <a:ln xmlns:a="http://schemas.openxmlformats.org/drawingml/2006/main" w="9525">
                <a:solidFill>
                  <a:srgbClr val="D8D0C6"/>
                </a:solidFill>
                <a:prstDash val="solid"/>
              </a:ln>
            </c:spPr>
          </c:dPt>
          <c:dPt>
            <c:idx val="2"/>
            <c:invertIfNegative val="0"/>
            <c:spPr>
              <a:solidFill xmlns:a="http://schemas.openxmlformats.org/drawingml/2006/main">
                <a:srgbClr val="D8D0C6"/>
              </a:solidFill>
              <a:ln xmlns:a="http://schemas.openxmlformats.org/drawingml/2006/main" w="9525">
                <a:solidFill>
                  <a:srgbClr val="D8D0C6"/>
                </a:solidFill>
                <a:prstDash val="solid"/>
              </a:ln>
            </c:spPr>
          </c:dPt>
          <c:dPt>
            <c:idx val="3"/>
            <c:invertIfNegative val="0"/>
            <c:spPr>
              <a:solidFill xmlns:a="http://schemas.openxmlformats.org/drawingml/2006/main">
                <a:srgbClr val="D8D0C6"/>
              </a:solidFill>
              <a:ln xmlns:a="http://schemas.openxmlformats.org/drawingml/2006/main" w="9525">
                <a:solidFill>
                  <a:srgbClr val="D8D0C6"/>
                </a:solidFill>
                <a:prstDash val="solid"/>
              </a:ln>
            </c:spPr>
          </c:dPt>
          <c:cat>
            <c:strLit>
              <c:ptCount val="4"/>
              <c:pt idx="0">
                <c:v>Not sure</c:v>
              </c:pt>
              <c:pt idx="1">
                <c:v>Fallen by more than half</c:v>
              </c:pt>
              <c:pt idx="2">
                <c:v>Stayed about the same</c:v>
              </c:pt>
              <c:pt idx="3">
                <c:v>More than doubled</c:v>
              </c:pt>
            </c:strLit>
          </c:cat>
          <c:val>
            <c:numLit>
              <c:formatCode>General</c:formatCode>
              <c:ptCount val="4"/>
              <c:pt idx="0">
                <c:v>1</c:v>
              </c:pt>
              <c:pt idx="1">
                <c:v>4</c:v>
              </c:pt>
              <c:pt idx="2">
                <c:v>2</c:v>
              </c:pt>
              <c:pt idx="3">
                <c:v>1</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7.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A84A2E"/>
              </a:solidFill>
              <a:ln xmlns:a="http://schemas.openxmlformats.org/drawingml/2006/main" w="9525">
                <a:solidFill>
                  <a:srgbClr val="A84A2E"/>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Pt>
            <c:idx val="2"/>
            <c:invertIfNegative val="0"/>
            <c:spPr>
              <a:solidFill xmlns:a="http://schemas.openxmlformats.org/drawingml/2006/main">
                <a:srgbClr val="A84A2E"/>
              </a:solidFill>
              <a:ln xmlns:a="http://schemas.openxmlformats.org/drawingml/2006/main" w="9525">
                <a:solidFill>
                  <a:srgbClr val="A84A2E"/>
                </a:solidFill>
                <a:prstDash val="solid"/>
              </a:ln>
            </c:spPr>
          </c:dPt>
          <c:dPt>
            <c:idx val="3"/>
            <c:invertIfNegative val="0"/>
            <c:spPr>
              <a:solidFill xmlns:a="http://schemas.openxmlformats.org/drawingml/2006/main">
                <a:srgbClr val="A84A2E"/>
              </a:solidFill>
              <a:ln xmlns:a="http://schemas.openxmlformats.org/drawingml/2006/main" w="9525">
                <a:solidFill>
                  <a:srgbClr val="A84A2E"/>
                </a:solidFill>
                <a:prstDash val="solid"/>
              </a:ln>
            </c:spPr>
          </c:dPt>
          <c:cat>
            <c:strLit>
              <c:ptCount val="4"/>
              <c:pt idx="0">
                <c:v>Not sure</c:v>
              </c:pt>
              <c:pt idx="1">
                <c:v>Fallen to less than half</c:v>
              </c:pt>
              <c:pt idx="2">
                <c:v>Stayed about the same</c:v>
              </c:pt>
              <c:pt idx="3">
                <c:v>More than doubled</c:v>
              </c:pt>
            </c:strLit>
          </c:cat>
          <c:val>
            <c:numLit>
              <c:formatCode>General</c:formatCode>
              <c:ptCount val="4"/>
              <c:pt idx="0">
                <c:v>0</c:v>
              </c:pt>
              <c:pt idx="1">
                <c:v>6</c:v>
              </c:pt>
              <c:pt idx="2">
                <c:v>1</c:v>
              </c:pt>
              <c:pt idx="3">
                <c:v>1</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8.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D8D0C6"/>
              </a:solidFill>
              <a:ln xmlns:a="http://schemas.openxmlformats.org/drawingml/2006/main" w="9525">
                <a:solidFill>
                  <a:srgbClr val="D8D0C6"/>
                </a:solidFill>
                <a:prstDash val="solid"/>
              </a:ln>
            </c:spPr>
          </c:dPt>
          <c:dPt>
            <c:idx val="1"/>
            <c:invertIfNegative val="0"/>
            <c:spPr>
              <a:solidFill xmlns:a="http://schemas.openxmlformats.org/drawingml/2006/main">
                <a:srgbClr val="D8D0C6"/>
              </a:solidFill>
              <a:ln xmlns:a="http://schemas.openxmlformats.org/drawingml/2006/main" w="9525">
                <a:solidFill>
                  <a:srgbClr val="D8D0C6"/>
                </a:solidFill>
                <a:prstDash val="solid"/>
              </a:ln>
            </c:spPr>
          </c:dPt>
          <c:dPt>
            <c:idx val="2"/>
            <c:invertIfNegative val="0"/>
            <c:spPr>
              <a:solidFill xmlns:a="http://schemas.openxmlformats.org/drawingml/2006/main">
                <a:srgbClr val="D8D0C6"/>
              </a:solidFill>
              <a:ln xmlns:a="http://schemas.openxmlformats.org/drawingml/2006/main" w="9525">
                <a:solidFill>
                  <a:srgbClr val="D8D0C6"/>
                </a:solidFill>
                <a:prstDash val="solid"/>
              </a:ln>
            </c:spPr>
          </c:dPt>
          <c:dPt>
            <c:idx val="3"/>
            <c:invertIfNegative val="0"/>
            <c:spPr>
              <a:solidFill xmlns:a="http://schemas.openxmlformats.org/drawingml/2006/main">
                <a:srgbClr val="D8D0C6"/>
              </a:solidFill>
              <a:ln xmlns:a="http://schemas.openxmlformats.org/drawingml/2006/main" w="9525">
                <a:solidFill>
                  <a:srgbClr val="D8D0C6"/>
                </a:solidFill>
                <a:prstDash val="solid"/>
              </a:ln>
            </c:spPr>
          </c:dPt>
          <c:cat>
            <c:strLit>
              <c:ptCount val="4"/>
              <c:pt idx="0">
                <c:v>Not sure</c:v>
              </c:pt>
              <c:pt idx="1">
                <c:v>Fallen to less than half</c:v>
              </c:pt>
              <c:pt idx="2">
                <c:v>Stayed about the same</c:v>
              </c:pt>
              <c:pt idx="3">
                <c:v>More than doubled</c:v>
              </c:pt>
            </c:strLit>
          </c:cat>
          <c:val>
            <c:numLit>
              <c:formatCode>General</c:formatCode>
              <c:ptCount val="4"/>
              <c:pt idx="0">
                <c:v>0</c:v>
              </c:pt>
              <c:pt idx="1">
                <c:v>6</c:v>
              </c:pt>
              <c:pt idx="2">
                <c:v>1</c:v>
              </c:pt>
              <c:pt idx="3">
                <c:v>1</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charts/chart9.xml><?xml version="1.0" encoding="utf-8"?>
<c:chartSpace xmlns:c="http://schemas.openxmlformats.org/drawingml/2006/chart">
  <c:lang val="en-US"/>
  <c:chart>
    <c:plotArea>
      <c:barChart>
        <c:barDir val="bar"/>
        <c:grouping val="clustered"/>
        <c:varyColors val="0"/>
        <c:ser>
          <c:idx val="0"/>
          <c:order val="0"/>
          <c:tx>
            <c:v>Students</c:v>
          </c:tx>
          <c:spPr>
            <a:solidFill xmlns:a="http://schemas.openxmlformats.org/drawingml/2006/main">
              <a:srgbClr val="D8D0C6"/>
            </a:solidFill>
          </c:spPr>
          <c:dPt>
            <c:idx val="0"/>
            <c:invertIfNegative val="0"/>
            <c:spPr>
              <a:solidFill xmlns:a="http://schemas.openxmlformats.org/drawingml/2006/main">
                <a:srgbClr val="A84A2E"/>
              </a:solidFill>
              <a:ln xmlns:a="http://schemas.openxmlformats.org/drawingml/2006/main" w="9525">
                <a:solidFill>
                  <a:srgbClr val="A84A2E"/>
                </a:solidFill>
                <a:prstDash val="solid"/>
              </a:ln>
            </c:spPr>
          </c:dPt>
          <c:dPt>
            <c:idx val="1"/>
            <c:invertIfNegative val="0"/>
            <c:spPr>
              <a:solidFill xmlns:a="http://schemas.openxmlformats.org/drawingml/2006/main">
                <a:srgbClr val="A84A2E"/>
              </a:solidFill>
              <a:ln xmlns:a="http://schemas.openxmlformats.org/drawingml/2006/main" w="9525">
                <a:solidFill>
                  <a:srgbClr val="A84A2E"/>
                </a:solidFill>
                <a:prstDash val="solid"/>
              </a:ln>
            </c:spPr>
          </c:dPt>
          <c:dPt>
            <c:idx val="2"/>
            <c:invertIfNegative val="0"/>
            <c:spPr>
              <a:solidFill xmlns:a="http://schemas.openxmlformats.org/drawingml/2006/main">
                <a:srgbClr val="A84A2E"/>
              </a:solidFill>
              <a:ln xmlns:a="http://schemas.openxmlformats.org/drawingml/2006/main" w="9525">
                <a:solidFill>
                  <a:srgbClr val="A84A2E"/>
                </a:solidFill>
                <a:prstDash val="solid"/>
              </a:ln>
            </c:spPr>
          </c:dPt>
          <c:dPt>
            <c:idx val="3"/>
            <c:invertIfNegative val="0"/>
            <c:spPr>
              <a:solidFill xmlns:a="http://schemas.openxmlformats.org/drawingml/2006/main">
                <a:srgbClr val="A84A2E"/>
              </a:solidFill>
              <a:ln xmlns:a="http://schemas.openxmlformats.org/drawingml/2006/main" w="9525">
                <a:solidFill>
                  <a:srgbClr val="A84A2E"/>
                </a:solidFill>
                <a:prstDash val="solid"/>
              </a:ln>
            </c:spPr>
          </c:dPt>
          <c:cat>
            <c:strLit>
              <c:ptCount val="4"/>
              <c:pt idx="0">
                <c:v>Not sure</c:v>
              </c:pt>
              <c:pt idx="1">
                <c:v>Around 90 percent</c:v>
              </c:pt>
              <c:pt idx="2">
                <c:v>Around 60 percent</c:v>
              </c:pt>
              <c:pt idx="3">
                <c:v>Around 30 percent</c:v>
              </c:pt>
            </c:strLit>
          </c:cat>
          <c:val>
            <c:numLit>
              <c:formatCode>General</c:formatCode>
              <c:ptCount val="4"/>
              <c:pt idx="0">
                <c:v>0</c:v>
              </c:pt>
              <c:pt idx="1">
                <c:v>3</c:v>
              </c:pt>
              <c:pt idx="2">
                <c:v>5</c:v>
              </c:pt>
              <c:pt idx="3">
                <c:v>0</c:v>
              </c:pt>
            </c:numLit>
          </c:val>
        </c:ser>
        <c:dLbls>
          <c:txPr>
            <a:bodyPr xmlns:a="http://schemas.openxmlformats.org/drawingml/2006/main" anchorCtr="1"/>
            <a:lstStyle xmlns:a="http://schemas.openxmlformats.org/drawingml/2006/main"/>
            <a:p xmlns:a="http://schemas.openxmlformats.org/drawingml/2006/main">
              <a:pPr>
                <a:defRPr sz="900" b="1">
                  <a:solidFill>
                    <a:srgbClr val="1E1A16"/>
                  </a:solidFill>
                </a:defRPr>
              </a:pPr>
            </a:p>
          </c:txPr>
          <c:dLblPos val="outEnd"/>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l"/>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72768"/>
      </c:catAx>
      <c:valAx>
        <c:axId val="48672768"/>
        <c:scaling>
          <c:orientation val="minMax"/>
        </c:scaling>
        <c:delete val="0"/>
        <c:axPos val="b"/>
        <c:numFmt formatCode="General"/>
        <c:majorTickMark val="none"/>
        <c:minorTickMark val="none"/>
        <c:spPr>
          <a:ln xmlns:a="http://schemas.openxmlformats.org/drawingml/2006/main" w="0">
            <a:solidFill>
              <a:srgbClr val="FFFFFF"/>
            </a:solidFill>
            <a:prstDash val="solid"/>
          </a:ln>
        </c:spPr>
        <c:txPr>
          <a:bodyPr xmlns:a="http://schemas.openxmlformats.org/drawingml/2006/main" anchorCtr="1"/>
          <a:lstStyle xmlns:a="http://schemas.openxmlformats.org/drawingml/2006/main"/>
          <a:p xmlns:a="http://schemas.openxmlformats.org/drawingml/2006/main">
            <a:pPr>
              <a:defRPr sz="1425">
                <a:solidFill>
                  <a:srgbClr val="000000"/>
                </a:solidFill>
                <a:latin typeface="Helvetica Neue"/>
                <a:ea typeface="Helvetica Neue"/>
                <a:cs typeface="Helvetica Neue"/>
              </a:defRPr>
            </a:pPr>
          </a:p>
        </c:txPr>
        <c:crossAx val="48650112"/>
        <c:crossBetween val="between"/>
      </c:valAx>
      <c:spPr>
        <a:solidFill xmlns:a="http://schemas.openxmlformats.org/drawingml/2006/main">
          <a:srgbClr val="FAF7F2"/>
        </a:solidFill>
        <a:ln xmlns:a="http://schemas.openxmlformats.org/drawingml/2006/main" w="0">
          <a:solidFill>
            <a:srgbClr val="FFFFFF"/>
          </a:solidFill>
          <a:prstDash val="solid"/>
        </a:ln>
      </c:spPr>
    </c:plotArea>
    <c:plotVisOnly val="1"/>
  </c:chart>
  <c:spPr>
    <a:solidFill xmlns:a="http://schemas.openxmlformats.org/drawingml/2006/main">
      <a:srgbClr val="FFFFFF"/>
    </a:solidFill>
    <a:ln xmlns:a="http://schemas.openxmlformats.org/drawingml/2006/main" w="0">
      <a:solidFill>
        <a:srgbClr val="FFFFFF"/>
      </a:solidFill>
      <a:prstDash val="solid"/>
    </a:ln>
  </c:spPr>
</c:chartSpace>
</file>

<file path=ppt/slides/slide1.xml><?xml version="1.0" encoding="utf-8"?>
<p:sld xmlns:p="http://schemas.openxmlformats.org/presentationml/2006/main">
  <p:cSld>
    <p:bg>
      <p:bgPr>
        <a:solidFill xmlns:a="http://schemas.openxmlformats.org/drawingml/2006/main">
          <a:srgbClr val="1C1812"/>
        </a:solidFill>
      </p:bgPr>
    </p:bg>
    <p:spTree>
      <p:nvGrpSpPr>
        <p:cNvPr id="1" name=""/>
        <p:cNvGrpSpPr/>
        <p:nvPr/>
      </p:nvGrpSpPr>
      <p:grpSpPr>
        <a:xfrm xmlns:a="http://schemas.openxmlformats.org/drawingml/2006/main"/>
      </p:grpSpPr>
      <p:sp>
        <p:nvSpPr>
          <p:cNvPr id="2" name="Shape 0">
            <a:extLst xmlns:a="http://schemas.openxmlformats.org/drawingml/2006/main">
              <a:ext uri="{FF2B5EF4-FFF2-40B4-BE49-F238E27FC236}">
                <a16:creationId xmlns:a16="http://schemas.microsoft.com/office/drawing/2014/main" id="{45949C60-D8FE-4F8B-8075-78CD3076BA9B}"/>
              </a:ext>
            </a:extLst>
          </p:cNvPr>
          <p:cNvSpPr>
            <a:spLocks xmlns:a="http://schemas.openxmlformats.org/drawingml/2006/main" noGrp="1"/>
          </p:cNvSpPr>
          <p:nvPr/>
        </p:nvSpPr>
        <p:spPr>
          <a:xfrm xmlns:a="http://schemas.openxmlformats.org/drawingml/2006/main">
            <a:off x="914400" y="2240280"/>
            <a:ext cx="7315200" cy="27432"/>
          </a:xfrm>
          <a:prstGeom xmlns:a="http://schemas.openxmlformats.org/drawingml/2006/main" prst="rect">
            <a:avLst/>
          </a:prstGeom>
          <a:solidFill xmlns:a="http://schemas.openxmlformats.org/drawingml/2006/main">
            <a:srgbClr val="A84A2E"/>
          </a:solidFill>
          <a:ln xmlns:a="http://schemas.openxmlformats.org/drawingml/2006/main" w="12700">
            <a:solidFill>
              <a:srgbClr val="A84A2E"/>
            </a:solidFill>
            <a:prstDash val="solid"/>
          </a:ln>
        </p:spPr>
        <p:txBody>
          <a:bodyPr xmlns:a="http://schemas.openxmlformats.org/drawingml/2006/main"/>
          <a:lstStyle xmlns:a="http://schemas.openxmlformats.org/drawingml/2006/main"/>
          <a:p xmlns:a="http://schemas.openxmlformats.org/drawingml/2006/main">
            <a:endParaRPr/>
          </a:p>
        </p:txBody>
      </p:sp>
      <p:sp>
        <p:nvSpPr>
          <p:cNvPr id="3" name="Text 1">
            <a:extLst xmlns:a="http://schemas.openxmlformats.org/drawingml/2006/main">
              <a:ext uri="{FF2B5EF4-FFF2-40B4-BE49-F238E27FC236}">
                <a16:creationId xmlns:a16="http://schemas.microsoft.com/office/drawing/2014/main" id="{560C99DD-8298-47A5-A226-CF38838E4A17}"/>
              </a:ext>
            </a:extLst>
          </p:cNvPr>
          <p:cNvSpPr>
            <a:spLocks xmlns:a="http://schemas.openxmlformats.org/drawingml/2006/main" noGrp="1"/>
          </p:cNvSpPr>
          <p:nvPr/>
        </p:nvSpPr>
        <p:spPr>
          <a:xfrm xmlns:a="http://schemas.openxmlformats.org/drawingml/2006/main">
            <a:off x="0" y="640080"/>
            <a:ext cx="9144000" cy="11887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7200">
                <a:solidFill>
                  <a:srgbClr val="FAF7F2"/>
                </a:solidFill>
                <a:latin typeface="Garamond"/>
                <a:ea typeface="Garamond"/>
                <a:cs typeface="Garamond"/>
              </a:rPr>
              <a:t>Progress</a:t>
            </a:r>
            <a:endParaRPr sz="7200"/>
          </a:p>
        </p:txBody>
      </p:sp>
      <p:sp>
        <p:nvSpPr>
          <p:cNvPr id="4" name="Text 2">
            <a:extLst xmlns:a="http://schemas.openxmlformats.org/drawingml/2006/main">
              <a:ext uri="{FF2B5EF4-FFF2-40B4-BE49-F238E27FC236}">
                <a16:creationId xmlns:a16="http://schemas.microsoft.com/office/drawing/2014/main" id="{201DF5B3-2DD0-4028-8062-29F7CFDF3D5B}"/>
              </a:ext>
            </a:extLst>
          </p:cNvPr>
          <p:cNvSpPr>
            <a:spLocks xmlns:a="http://schemas.openxmlformats.org/drawingml/2006/main" noGrp="1"/>
          </p:cNvSpPr>
          <p:nvPr/>
        </p:nvSpPr>
        <p:spPr>
          <a:xfrm xmlns:a="http://schemas.openxmlformats.org/drawingml/2006/main">
            <a:off x="0" y="2377440"/>
            <a:ext cx="9144000" cy="59436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2800">
                <a:solidFill>
                  <a:srgbClr val="A84A2E"/>
                </a:solidFill>
                <a:latin typeface="Garamond"/>
                <a:ea typeface="Garamond"/>
                <a:cs typeface="Garamond"/>
              </a:rPr>
              <a:t>Initial Reflections — Evidence and Calibration</a:t>
            </a:r>
            <a:endParaRPr sz="2800"/>
          </a:p>
        </p:txBody>
      </p:sp>
      <p:sp>
        <p:nvSpPr>
          <p:cNvPr id="5" name="Text 3">
            <a:extLst xmlns:a="http://schemas.openxmlformats.org/drawingml/2006/main">
              <a:ext uri="{FF2B5EF4-FFF2-40B4-BE49-F238E27FC236}">
                <a16:creationId xmlns:a16="http://schemas.microsoft.com/office/drawing/2014/main" id="{30F775FE-D45B-47DD-A8C7-1922888D827E}"/>
              </a:ext>
            </a:extLst>
          </p:cNvPr>
          <p:cNvSpPr>
            <a:spLocks xmlns:a="http://schemas.openxmlformats.org/drawingml/2006/main" noGrp="1"/>
          </p:cNvSpPr>
          <p:nvPr/>
        </p:nvSpPr>
        <p:spPr>
          <a:xfrm xmlns:a="http://schemas.openxmlformats.org/drawingml/2006/main">
            <a:off x="685800" y="3063240"/>
            <a:ext cx="7772400" cy="7772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ctr">
              <a:buNone/>
            </a:pPr>
            <a:r>
              <a:rPr sz="1800">
                <a:solidFill>
                  <a:srgbClr val="F3EEE6"/>
                </a:solidFill>
                <a:latin typeface="Garamond"/>
                <a:ea typeface="Garamond"/>
                <a:cs typeface="Garamond"/>
              </a:rPr>
              <a:t>Things are awful. Things have improved.</a:t>
            </a:r>
            <a:endParaRPr sz="1800"/>
          </a:p>
          <a:p xmlns:a="http://schemas.openxmlformats.org/drawingml/2006/main">
            <a:pPr marL="0" indent="0" algn="ctr">
              <a:buNone/>
            </a:pPr>
            <a:r>
              <a:rPr sz="1800">
                <a:solidFill>
                  <a:srgbClr val="F3EEE6"/>
                </a:solidFill>
                <a:latin typeface="Garamond"/>
                <a:ea typeface="Garamond"/>
                <a:cs typeface="Garamond"/>
              </a:rPr>
              <a:t>Things could be much better.</a:t>
            </a:r>
            <a:endParaRPr sz="1800"/>
          </a:p>
        </p:txBody>
      </p:sp>
      <p:sp>
        <p:nvSpPr>
          <p:cNvPr id="6" name="Text 4">
            <a:extLst xmlns:a="http://schemas.openxmlformats.org/drawingml/2006/main">
              <a:ext uri="{FF2B5EF4-FFF2-40B4-BE49-F238E27FC236}">
                <a16:creationId xmlns:a16="http://schemas.microsoft.com/office/drawing/2014/main" id="{E0F2CD3F-C367-4406-A0C9-2D09B6EBBDE4}"/>
              </a:ext>
            </a:extLst>
          </p:cNvPr>
          <p:cNvSpPr>
            <a:spLocks xmlns:a="http://schemas.openxmlformats.org/drawingml/2006/main" noGrp="1"/>
          </p:cNvSpPr>
          <p:nvPr/>
        </p:nvSpPr>
        <p:spPr>
          <a:xfrm xmlns:a="http://schemas.openxmlformats.org/drawingml/2006/main">
            <a:off x="0" y="4480560"/>
            <a:ext cx="9144000" cy="4114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1100">
                <a:solidFill>
                  <a:srgbClr val="7A7368"/>
                </a:solidFill>
                <a:latin typeface="Calibri"/>
                <a:ea typeface="Calibri"/>
                <a:cs typeface="Calibri"/>
              </a:rPr>
              <a:t>Simon D. Halliday  ·  Johns Hopkins University  ·  Fall 2026</a:t>
            </a:r>
            <a:endParaRPr sz="1100"/>
          </a:p>
        </p:txBody>
      </p:sp>
      <p:sp>
        <p:nvSpPr>
          <p:cNvPr id="7" name="Text 5">
            <a:extLst xmlns:a="http://schemas.openxmlformats.org/drawingml/2006/main">
              <a:ext uri="{FF2B5EF4-FFF2-40B4-BE49-F238E27FC236}">
                <a16:creationId xmlns:a16="http://schemas.microsoft.com/office/drawing/2014/main" id="{2ED4A150-6F49-4E8C-9D5B-6E483D9D6E5D}"/>
              </a:ext>
            </a:extLst>
          </p:cNvPr>
          <p:cNvSpPr>
            <a:spLocks xmlns:a="http://schemas.openxmlformats.org/drawingml/2006/main" noGrp="1"/>
          </p:cNvSpPr>
          <p:nvPr/>
        </p:nvSpPr>
        <p:spPr>
          <a:xfrm xmlns:a="http://schemas.openxmlformats.org/drawingml/2006/main">
            <a:off x="182880" y="4846320"/>
            <a:ext cx="8778240" cy="2286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512612082"/>
      </p:ext>
    </p:extLst>
  </p:cSld>
</p:sld>
</file>

<file path=ppt/slides/slide10.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13" name="eyebrow-9">
            <a:extLst xmlns:a="http://schemas.openxmlformats.org/drawingml/2006/main">
              <a:ext uri="{FF2B5EF4-FFF2-40B4-BE49-F238E27FC236}">
                <a16:creationId xmlns:a16="http://schemas.microsoft.com/office/drawing/2014/main" id="{6EB5A056-898C-4BED-B70E-0B06A54934B0}"/>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4 • ANSWER REVEAL</a:t>
            </a:r>
          </a:p>
        </p:txBody>
      </p:sp>
      <p:sp>
        <p:nvSpPr>
          <p:cNvPr id="2" name="title-9">
            <a:extLst xmlns:a="http://schemas.openxmlformats.org/drawingml/2006/main">
              <a:ext uri="{FF2B5EF4-FFF2-40B4-BE49-F238E27FC236}">
                <a16:creationId xmlns:a16="http://schemas.microsoft.com/office/drawing/2014/main" id="{BB05F744-4625-489A-8BFB-0671EF0B64E2}"/>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Have disaster deaths risen or fallen?</a:t>
            </a:r>
          </a:p>
        </p:txBody>
      </p:sp>
      <p:sp>
        <p:nvSpPr>
          <p:cNvPr id="3" name="">
            <a:extLst xmlns:a="http://schemas.openxmlformats.org/drawingml/2006/main">
              <a:ext uri="{FF2B5EF4-FFF2-40B4-BE49-F238E27FC236}">
                <a16:creationId xmlns:a16="http://schemas.microsoft.com/office/drawing/2014/main" id="{802D8810-C7C1-4599-867E-86A558B90E84}"/>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graphicFrame>
        <p:nvGraphicFramePr>
          <p:cNvPr id="18" name="Chart"/>
          <p:cNvGraphicFramePr/>
          <p:nvPr/>
        </p:nvGraphicFramePr>
        <p:xfrm>
          <a:off xmlns:a="http://schemas.openxmlformats.org/drawingml/2006/main" x="414338" y="1285875"/>
          <a:ext xmlns:a="http://schemas.openxmlformats.org/drawingml/2006/main" cx="5036344" cy="3128963"/>
        </p:xfrm>
        <a:graphic xmlns:a="http://schemas.openxmlformats.org/drawingml/2006/main">
          <a:graphicData uri="http://schemas.openxmlformats.org/drawingml/2006/chart">
            <c:chart xmlns:r="http://schemas.openxmlformats.org/officeDocument/2006/relationships" xmlns:c="http://schemas.openxmlformats.org/drawingml/2006/chart" r:id="R33bc3a9d1c3c4143"/>
          </a:graphicData>
        </a:graphic>
      </p:graphicFrame>
      <p:sp>
        <p:nvSpPr>
          <p:cNvPr id="5" name="value-axis-mask-3-reveal">
            <a:extLst xmlns:a="http://schemas.openxmlformats.org/drawingml/2006/main">
              <a:ext uri="{FF2B5EF4-FFF2-40B4-BE49-F238E27FC236}">
                <a16:creationId xmlns:a16="http://schemas.microsoft.com/office/drawing/2014/main" id="{40961452-CAF2-4E64-A817-448273F4EC90}"/>
              </a:ext>
            </a:extLst>
          </p:cNvPr>
          <p:cNvSpPr>
            <a:spLocks xmlns:a="http://schemas.openxmlformats.org/drawingml/2006/main" noGrp="1"/>
          </p:cNvSpPr>
          <p:nvPr/>
        </p:nvSpPr>
        <p:spPr>
          <a:xfrm xmlns:a="http://schemas.openxmlformats.org/drawingml/2006/main">
            <a:off x="385763" y="4043363"/>
            <a:ext cx="5093494"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6" name="answer-panel-4">
            <a:extLst xmlns:a="http://schemas.openxmlformats.org/drawingml/2006/main">
              <a:ext uri="{FF2B5EF4-FFF2-40B4-BE49-F238E27FC236}">
                <a16:creationId xmlns:a16="http://schemas.microsoft.com/office/drawing/2014/main" id="{4B1E5B7D-E853-49D9-A9C1-2CDC6A3D9C2D}"/>
              </a:ext>
            </a:extLst>
          </p:cNvPr>
          <p:cNvSpPr>
            <a:spLocks xmlns:a="http://schemas.openxmlformats.org/drawingml/2006/main" noGrp="1"/>
          </p:cNvSpPr>
          <p:nvPr/>
        </p:nvSpPr>
        <p:spPr>
          <a:xfrm xmlns:a="http://schemas.openxmlformats.org/drawingml/2006/main">
            <a:off x="5743575" y="1285875"/>
            <a:ext cx="3000375" cy="3128963"/>
          </a:xfrm>
          <a:prstGeom xmlns:a="http://schemas.openxmlformats.org/drawingml/2006/main" prst="rect">
            <a:avLst/>
          </a:prstGeom>
          <a:solidFill xmlns:a="http://schemas.openxmlformats.org/drawingml/2006/main">
            <a:srgbClr val="EEE8E0"/>
          </a:solidFill>
          <a:ln xmlns:a="http://schemas.openxmlformats.org/drawingml/2006/main" w="7144">
            <a:solidFill>
              <a:srgbClr val="D8D0C6"/>
            </a:solidFill>
            <a:prstDash val="solid"/>
          </a:ln>
        </p:spPr>
        <p:txBody>
          <a:bodyPr xmlns:a="http://schemas.openxmlformats.org/drawingml/2006/main"/>
          <a:lstStyle xmlns:a="http://schemas.openxmlformats.org/drawingml/2006/main"/>
          <a:p xmlns:a="http://schemas.openxmlformats.org/drawingml/2006/main"/>
        </p:txBody>
      </p:sp>
      <p:sp>
        <p:nvSpPr>
          <p:cNvPr id="7" name="answer-label-4">
            <a:extLst xmlns:a="http://schemas.openxmlformats.org/drawingml/2006/main">
              <a:ext uri="{FF2B5EF4-FFF2-40B4-BE49-F238E27FC236}">
                <a16:creationId xmlns:a16="http://schemas.microsoft.com/office/drawing/2014/main" id="{BFA57609-14C8-4609-8B2B-18A681E675E5}"/>
              </a:ext>
            </a:extLst>
          </p:cNvPr>
          <p:cNvSpPr>
            <a:spLocks xmlns:a="http://schemas.openxmlformats.org/drawingml/2006/main" noGrp="1"/>
          </p:cNvSpPr>
          <p:nvPr/>
        </p:nvSpPr>
        <p:spPr>
          <a:xfrm xmlns:a="http://schemas.openxmlformats.org/drawingml/2006/main">
            <a:off x="5972175" y="1528763"/>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CORRECT</a:t>
            </a:r>
          </a:p>
        </p:txBody>
      </p:sp>
      <p:sp>
        <p:nvSpPr>
          <p:cNvPr id="8" name="answer-4">
            <a:extLst xmlns:a="http://schemas.openxmlformats.org/drawingml/2006/main">
              <a:ext uri="{FF2B5EF4-FFF2-40B4-BE49-F238E27FC236}">
                <a16:creationId xmlns:a16="http://schemas.microsoft.com/office/drawing/2014/main" id="{F7331CA9-4120-45A0-8129-2FA276D3CF63}"/>
              </a:ext>
            </a:extLst>
          </p:cNvPr>
          <p:cNvSpPr>
            <a:spLocks xmlns:a="http://schemas.openxmlformats.org/drawingml/2006/main" noGrp="1"/>
          </p:cNvSpPr>
          <p:nvPr/>
        </p:nvSpPr>
        <p:spPr>
          <a:xfrm xmlns:a="http://schemas.openxmlformats.org/drawingml/2006/main">
            <a:off x="5972175" y="1800225"/>
            <a:ext cx="2514600" cy="7572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2250" b="1">
                <a:solidFill>
                  <a:srgbClr val="1E1A16"/>
                </a:solidFill>
                <a:latin typeface="Helvetica Neue"/>
                <a:ea typeface="Helvetica Neue"/>
                <a:cs typeface="Helvetica Neue"/>
              </a:defRPr>
            </a:pPr>
            <a:r>
              <a:rPr sz="2250" b="1">
                <a:solidFill>
                  <a:srgbClr val="1E1A16"/>
                </a:solidFill>
                <a:latin typeface="Helvetica Neue"/>
                <a:ea typeface="Helvetica Neue"/>
                <a:cs typeface="Helvetica Neue"/>
              </a:rPr>
              <a:t>fallen to less than half</a:t>
            </a:r>
          </a:p>
        </p:txBody>
      </p:sp>
      <p:sp>
        <p:nvSpPr>
          <p:cNvPr id="9" name="">
            <a:extLst xmlns:a="http://schemas.openxmlformats.org/drawingml/2006/main">
              <a:ext uri="{FF2B5EF4-FFF2-40B4-BE49-F238E27FC236}">
                <a16:creationId xmlns:a16="http://schemas.microsoft.com/office/drawing/2014/main" id="{14D5DC54-3AA7-40D1-B2B5-BC99EDA4967A}"/>
              </a:ext>
            </a:extLst>
          </p:cNvPr>
          <p:cNvSpPr>
            <a:spLocks xmlns:a="http://schemas.openxmlformats.org/drawingml/2006/main" noGrp="1"/>
          </p:cNvSpPr>
          <p:nvPr/>
        </p:nvSpPr>
        <p:spPr>
          <a:xfrm xmlns:a="http://schemas.openxmlformats.org/drawingml/2006/main">
            <a:off x="5972175" y="2700338"/>
            <a:ext cx="2500313"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10" name="explanation-4">
            <a:extLst xmlns:a="http://schemas.openxmlformats.org/drawingml/2006/main">
              <a:ext uri="{FF2B5EF4-FFF2-40B4-BE49-F238E27FC236}">
                <a16:creationId xmlns:a16="http://schemas.microsoft.com/office/drawing/2014/main" id="{E70CC515-FB1B-41AC-9777-4D4D350C6250}"/>
              </a:ext>
            </a:extLst>
          </p:cNvPr>
          <p:cNvSpPr>
            <a:spLocks xmlns:a="http://schemas.openxmlformats.org/drawingml/2006/main" noGrp="1"/>
          </p:cNvSpPr>
          <p:nvPr/>
        </p:nvSpPr>
        <p:spPr>
          <a:xfrm xmlns:a="http://schemas.openxmlformats.org/drawingml/2006/main">
            <a:off x="5972175" y="2886075"/>
            <a:ext cx="2514600" cy="6429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Total deaths fell substantially even as the world's population grew several-fold.</a:t>
            </a:r>
          </a:p>
        </p:txBody>
      </p:sp>
      <p:sp>
        <p:nvSpPr>
          <p:cNvPr id="11" name="context-4">
            <a:extLst xmlns:a="http://schemas.openxmlformats.org/drawingml/2006/main">
              <a:ext uri="{FF2B5EF4-FFF2-40B4-BE49-F238E27FC236}">
                <a16:creationId xmlns:a16="http://schemas.microsoft.com/office/drawing/2014/main" id="{D5A9C573-9BD1-4FED-B29E-3801D2B645F2}"/>
              </a:ext>
            </a:extLst>
          </p:cNvPr>
          <p:cNvSpPr>
            <a:spLocks xmlns:a="http://schemas.openxmlformats.org/drawingml/2006/main" noGrp="1"/>
          </p:cNvSpPr>
          <p:nvPr/>
        </p:nvSpPr>
        <p:spPr>
          <a:xfrm xmlns:a="http://schemas.openxmlformats.org/drawingml/2006/main">
            <a:off x="5972175" y="3686175"/>
            <a:ext cx="2514600" cy="4143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956">
                <a:solidFill>
                  <a:srgbClr val="7A7368"/>
                </a:solidFill>
                <a:latin typeface="Helvetica Neue"/>
                <a:ea typeface="Helvetica Neue"/>
                <a:cs typeface="Helvetica Neue"/>
              </a:defRPr>
            </a:pPr>
            <a:r>
              <a:rPr sz="956">
                <a:solidFill>
                  <a:srgbClr val="7A7368"/>
                </a:solidFill>
                <a:latin typeface="Helvetica Neue"/>
                <a:ea typeface="Helvetica Neue"/>
                <a:cs typeface="Helvetica Neue"/>
              </a:rPr>
              <a:t>Current evidence still supports Rosling's directional answer.</a:t>
            </a:r>
          </a:p>
        </p:txBody>
      </p:sp>
      <p:sp>
        <p:nvSpPr>
          <p:cNvPr id="12" name="aligned-4">
            <a:extLst xmlns:a="http://schemas.openxmlformats.org/drawingml/2006/main">
              <a:ext uri="{FF2B5EF4-FFF2-40B4-BE49-F238E27FC236}">
                <a16:creationId xmlns:a16="http://schemas.microsoft.com/office/drawing/2014/main" id="{BF7972A3-F1A0-45A6-B9C1-70880AAE4B69}"/>
              </a:ext>
            </a:extLst>
          </p:cNvPr>
          <p:cNvSpPr>
            <a:spLocks xmlns:a="http://schemas.openxmlformats.org/drawingml/2006/main" noGrp="1"/>
          </p:cNvSpPr>
          <p:nvPr/>
        </p:nvSpPr>
        <p:spPr>
          <a:xfrm xmlns:a="http://schemas.openxmlformats.org/drawingml/2006/main">
            <a:off x="5972175" y="4157663"/>
            <a:ext cx="25146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56" b="1">
                <a:solidFill>
                  <a:srgbClr val="A84A2E"/>
                </a:solidFill>
                <a:latin typeface="Helvetica Neue"/>
                <a:ea typeface="Helvetica Neue"/>
                <a:cs typeface="Helvetica Neue"/>
              </a:defRPr>
            </a:pPr>
            <a:r>
              <a:rPr sz="956" b="1">
                <a:solidFill>
                  <a:srgbClr val="A84A2E"/>
                </a:solidFill>
                <a:latin typeface="Helvetica Neue"/>
                <a:ea typeface="Helvetica Neue"/>
                <a:cs typeface="Helvetica Neue"/>
              </a:rPr>
              <a:t>6 of 8 chose this answer</a:t>
            </a:r>
          </a:p>
        </p:txBody>
      </p:sp>
    </p:spTree>
    <p:extLst>
      <p:ext uri="{BB962C8B-B14F-4D97-AF65-F5344CB8AC3E}">
        <p14:creationId xmlns:p14="http://schemas.microsoft.com/office/powerpoint/2010/main" val="1124704959"/>
      </p:ext>
    </p:extLst>
  </p:cSld>
</p:sld>
</file>

<file path=ppt/slides/slide11.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8" name="eyebrow-10">
            <a:extLst xmlns:a="http://schemas.openxmlformats.org/drawingml/2006/main">
              <a:ext uri="{FF2B5EF4-FFF2-40B4-BE49-F238E27FC236}">
                <a16:creationId xmlns:a16="http://schemas.microsoft.com/office/drawing/2014/main" id="{0639A337-95E5-44FD-BA11-5F10AFEF5167}"/>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5 • YOUR ANSWERS</a:t>
            </a:r>
          </a:p>
        </p:txBody>
      </p:sp>
      <p:sp>
        <p:nvSpPr>
          <p:cNvPr id="2" name="title-10">
            <a:extLst xmlns:a="http://schemas.openxmlformats.org/drawingml/2006/main">
              <a:ext uri="{FF2B5EF4-FFF2-40B4-BE49-F238E27FC236}">
                <a16:creationId xmlns:a16="http://schemas.microsoft.com/office/drawing/2014/main" id="{F65AE6F5-9443-4A58-B51C-0FE1E54048C4}"/>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How many people have access to electricity?</a:t>
            </a:r>
          </a:p>
        </p:txBody>
      </p:sp>
      <p:sp>
        <p:nvSpPr>
          <p:cNvPr id="3" name="">
            <a:extLst xmlns:a="http://schemas.openxmlformats.org/drawingml/2006/main">
              <a:ext uri="{FF2B5EF4-FFF2-40B4-BE49-F238E27FC236}">
                <a16:creationId xmlns:a16="http://schemas.microsoft.com/office/drawing/2014/main" id="{36032FE3-1145-4AC1-B65D-7F3803113314}"/>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4" name="question-5">
            <a:extLst xmlns:a="http://schemas.openxmlformats.org/drawingml/2006/main">
              <a:ext uri="{FF2B5EF4-FFF2-40B4-BE49-F238E27FC236}">
                <a16:creationId xmlns:a16="http://schemas.microsoft.com/office/drawing/2014/main" id="{0D509D2D-5DA6-478C-8B2F-FD5B13C7314F}"/>
              </a:ext>
            </a:extLst>
          </p:cNvPr>
          <p:cNvSpPr>
            <a:spLocks xmlns:a="http://schemas.openxmlformats.org/drawingml/2006/main" noGrp="1"/>
          </p:cNvSpPr>
          <p:nvPr/>
        </p:nvSpPr>
        <p:spPr>
          <a:xfrm xmlns:a="http://schemas.openxmlformats.org/drawingml/2006/main">
            <a:off x="528638" y="1171575"/>
            <a:ext cx="7929563"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About how many people in the world have some access to electricity?</a:t>
            </a:r>
          </a:p>
        </p:txBody>
      </p:sp>
      <p:graphicFrame>
        <p:nvGraphicFramePr>
          <p:cNvPr id="14" name="Chart"/>
          <p:cNvGraphicFramePr/>
          <p:nvPr/>
        </p:nvGraphicFramePr>
        <p:xfrm>
          <a:off xmlns:a="http://schemas.openxmlformats.org/drawingml/2006/main" x="750094" y="1600200"/>
          <a:ext xmlns:a="http://schemas.openxmlformats.org/drawingml/2006/main" cx="7500938" cy="2914650"/>
        </p:xfrm>
        <a:graphic xmlns:a="http://schemas.openxmlformats.org/drawingml/2006/main">
          <a:graphicData uri="http://schemas.openxmlformats.org/drawingml/2006/chart">
            <c:chart xmlns:r="http://schemas.openxmlformats.org/officeDocument/2006/relationships" xmlns:c="http://schemas.openxmlformats.org/drawingml/2006/chart" r:id="R7affbb02ff0243b9"/>
          </a:graphicData>
        </a:graphic>
      </p:graphicFrame>
      <p:sp>
        <p:nvSpPr>
          <p:cNvPr id="6" name="value-axis-mask-4-response">
            <a:extLst xmlns:a="http://schemas.openxmlformats.org/drawingml/2006/main">
              <a:ext uri="{FF2B5EF4-FFF2-40B4-BE49-F238E27FC236}">
                <a16:creationId xmlns:a16="http://schemas.microsoft.com/office/drawing/2014/main" id="{949B5792-2CAB-4C03-9AB2-2F5F3D47B581}"/>
              </a:ext>
            </a:extLst>
          </p:cNvPr>
          <p:cNvSpPr>
            <a:spLocks xmlns:a="http://schemas.openxmlformats.org/drawingml/2006/main" noGrp="1"/>
          </p:cNvSpPr>
          <p:nvPr/>
        </p:nvSpPr>
        <p:spPr>
          <a:xfrm xmlns:a="http://schemas.openxmlformats.org/drawingml/2006/main">
            <a:off x="721519" y="4143375"/>
            <a:ext cx="7558088"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7" name="n-5">
            <a:extLst xmlns:a="http://schemas.openxmlformats.org/drawingml/2006/main">
              <a:ext uri="{FF2B5EF4-FFF2-40B4-BE49-F238E27FC236}">
                <a16:creationId xmlns:a16="http://schemas.microsoft.com/office/drawing/2014/main" id="{E83202BC-27FD-4CFE-90C5-71E83010B74F}"/>
              </a:ext>
            </a:extLst>
          </p:cNvPr>
          <p:cNvSpPr>
            <a:spLocks xmlns:a="http://schemas.openxmlformats.org/drawingml/2006/main" noGrp="1"/>
          </p:cNvSpPr>
          <p:nvPr/>
        </p:nvSpPr>
        <p:spPr>
          <a:xfrm xmlns:a="http://schemas.openxmlformats.org/drawingml/2006/main">
            <a:off x="542925" y="4572000"/>
            <a:ext cx="157162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a:solidFill>
                  <a:srgbClr val="7A7368"/>
                </a:solidFill>
                <a:latin typeface="Helvetica Neue"/>
                <a:ea typeface="Helvetica Neue"/>
                <a:cs typeface="Helvetica Neue"/>
              </a:defRPr>
            </a:pPr>
            <a:r>
              <a:rPr sz="900">
                <a:solidFill>
                  <a:srgbClr val="7A7368"/>
                </a:solidFill>
                <a:latin typeface="Helvetica Neue"/>
                <a:ea typeface="Helvetica Neue"/>
                <a:cs typeface="Helvetica Neue"/>
              </a:rPr>
              <a:t>n = 8 students</a:t>
            </a:r>
          </a:p>
        </p:txBody>
      </p:sp>
    </p:spTree>
    <p:extLst>
      <p:ext uri="{BB962C8B-B14F-4D97-AF65-F5344CB8AC3E}">
        <p14:creationId xmlns:p14="http://schemas.microsoft.com/office/powerpoint/2010/main" val="1291990551"/>
      </p:ext>
    </p:extLst>
  </p:cSld>
</p:sld>
</file>

<file path=ppt/slides/slide12.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13" name="eyebrow-11">
            <a:extLst xmlns:a="http://schemas.openxmlformats.org/drawingml/2006/main">
              <a:ext uri="{FF2B5EF4-FFF2-40B4-BE49-F238E27FC236}">
                <a16:creationId xmlns:a16="http://schemas.microsoft.com/office/drawing/2014/main" id="{365EFE2C-B4FB-44C2-8CA7-1A2A6A1A908D}"/>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5 • ANSWER REVEAL</a:t>
            </a:r>
          </a:p>
        </p:txBody>
      </p:sp>
      <p:sp>
        <p:nvSpPr>
          <p:cNvPr id="2" name="title-11">
            <a:extLst xmlns:a="http://schemas.openxmlformats.org/drawingml/2006/main">
              <a:ext uri="{FF2B5EF4-FFF2-40B4-BE49-F238E27FC236}">
                <a16:creationId xmlns:a16="http://schemas.microsoft.com/office/drawing/2014/main" id="{71838985-215E-4018-9C3B-74915CD9117A}"/>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How many people have access to electricity?</a:t>
            </a:r>
          </a:p>
        </p:txBody>
      </p:sp>
      <p:sp>
        <p:nvSpPr>
          <p:cNvPr id="3" name="">
            <a:extLst xmlns:a="http://schemas.openxmlformats.org/drawingml/2006/main">
              <a:ext uri="{FF2B5EF4-FFF2-40B4-BE49-F238E27FC236}">
                <a16:creationId xmlns:a16="http://schemas.microsoft.com/office/drawing/2014/main" id="{E8A94513-8F8A-4D1A-8918-3D475DF97067}"/>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graphicFrame>
        <p:nvGraphicFramePr>
          <p:cNvPr id="18" name="Chart"/>
          <p:cNvGraphicFramePr/>
          <p:nvPr/>
        </p:nvGraphicFramePr>
        <p:xfrm>
          <a:off xmlns:a="http://schemas.openxmlformats.org/drawingml/2006/main" x="414338" y="1285875"/>
          <a:ext xmlns:a="http://schemas.openxmlformats.org/drawingml/2006/main" cx="5036344" cy="3128963"/>
        </p:xfrm>
        <a:graphic xmlns:a="http://schemas.openxmlformats.org/drawingml/2006/main">
          <a:graphicData uri="http://schemas.openxmlformats.org/drawingml/2006/chart">
            <c:chart xmlns:r="http://schemas.openxmlformats.org/officeDocument/2006/relationships" xmlns:c="http://schemas.openxmlformats.org/drawingml/2006/chart" r:id="R5aa48562ac9f4f21"/>
          </a:graphicData>
        </a:graphic>
      </p:graphicFrame>
      <p:sp>
        <p:nvSpPr>
          <p:cNvPr id="5" name="value-axis-mask-4-reveal">
            <a:extLst xmlns:a="http://schemas.openxmlformats.org/drawingml/2006/main">
              <a:ext uri="{FF2B5EF4-FFF2-40B4-BE49-F238E27FC236}">
                <a16:creationId xmlns:a16="http://schemas.microsoft.com/office/drawing/2014/main" id="{29A15859-6726-46D1-B7A2-0BF829004F59}"/>
              </a:ext>
            </a:extLst>
          </p:cNvPr>
          <p:cNvSpPr>
            <a:spLocks xmlns:a="http://schemas.openxmlformats.org/drawingml/2006/main" noGrp="1"/>
          </p:cNvSpPr>
          <p:nvPr/>
        </p:nvSpPr>
        <p:spPr>
          <a:xfrm xmlns:a="http://schemas.openxmlformats.org/drawingml/2006/main">
            <a:off x="385763" y="4043363"/>
            <a:ext cx="5093494"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6" name="answer-panel-5">
            <a:extLst xmlns:a="http://schemas.openxmlformats.org/drawingml/2006/main">
              <a:ext uri="{FF2B5EF4-FFF2-40B4-BE49-F238E27FC236}">
                <a16:creationId xmlns:a16="http://schemas.microsoft.com/office/drawing/2014/main" id="{BF2688BF-D526-4ED6-BF09-3733A6B118EB}"/>
              </a:ext>
            </a:extLst>
          </p:cNvPr>
          <p:cNvSpPr>
            <a:spLocks xmlns:a="http://schemas.openxmlformats.org/drawingml/2006/main" noGrp="1"/>
          </p:cNvSpPr>
          <p:nvPr/>
        </p:nvSpPr>
        <p:spPr>
          <a:xfrm xmlns:a="http://schemas.openxmlformats.org/drawingml/2006/main">
            <a:off x="5743575" y="1285875"/>
            <a:ext cx="3000375" cy="3128963"/>
          </a:xfrm>
          <a:prstGeom xmlns:a="http://schemas.openxmlformats.org/drawingml/2006/main" prst="rect">
            <a:avLst/>
          </a:prstGeom>
          <a:solidFill xmlns:a="http://schemas.openxmlformats.org/drawingml/2006/main">
            <a:srgbClr val="EEE8E0"/>
          </a:solidFill>
          <a:ln xmlns:a="http://schemas.openxmlformats.org/drawingml/2006/main" w="7144">
            <a:solidFill>
              <a:srgbClr val="D8D0C6"/>
            </a:solidFill>
            <a:prstDash val="solid"/>
          </a:ln>
        </p:spPr>
        <p:txBody>
          <a:bodyPr xmlns:a="http://schemas.openxmlformats.org/drawingml/2006/main"/>
          <a:lstStyle xmlns:a="http://schemas.openxmlformats.org/drawingml/2006/main"/>
          <a:p xmlns:a="http://schemas.openxmlformats.org/drawingml/2006/main"/>
        </p:txBody>
      </p:sp>
      <p:sp>
        <p:nvSpPr>
          <p:cNvPr id="7" name="answer-label-5">
            <a:extLst xmlns:a="http://schemas.openxmlformats.org/drawingml/2006/main">
              <a:ext uri="{FF2B5EF4-FFF2-40B4-BE49-F238E27FC236}">
                <a16:creationId xmlns:a16="http://schemas.microsoft.com/office/drawing/2014/main" id="{DA0B6A32-2B7B-4BFB-8867-3C9BD30E3B5E}"/>
              </a:ext>
            </a:extLst>
          </p:cNvPr>
          <p:cNvSpPr>
            <a:spLocks xmlns:a="http://schemas.openxmlformats.org/drawingml/2006/main" noGrp="1"/>
          </p:cNvSpPr>
          <p:nvPr/>
        </p:nvSpPr>
        <p:spPr>
          <a:xfrm xmlns:a="http://schemas.openxmlformats.org/drawingml/2006/main">
            <a:off x="5972175" y="1528763"/>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CORRECT</a:t>
            </a:r>
          </a:p>
        </p:txBody>
      </p:sp>
      <p:sp>
        <p:nvSpPr>
          <p:cNvPr id="8" name="answer-5">
            <a:extLst xmlns:a="http://schemas.openxmlformats.org/drawingml/2006/main">
              <a:ext uri="{FF2B5EF4-FFF2-40B4-BE49-F238E27FC236}">
                <a16:creationId xmlns:a16="http://schemas.microsoft.com/office/drawing/2014/main" id="{10C76199-1267-4225-883D-ADAB31F436E2}"/>
              </a:ext>
            </a:extLst>
          </p:cNvPr>
          <p:cNvSpPr>
            <a:spLocks xmlns:a="http://schemas.openxmlformats.org/drawingml/2006/main" noGrp="1"/>
          </p:cNvSpPr>
          <p:nvPr/>
        </p:nvSpPr>
        <p:spPr>
          <a:xfrm xmlns:a="http://schemas.openxmlformats.org/drawingml/2006/main">
            <a:off x="5972175" y="1800225"/>
            <a:ext cx="2514600" cy="7572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2250" b="1">
                <a:solidFill>
                  <a:srgbClr val="1E1A16"/>
                </a:solidFill>
                <a:latin typeface="Helvetica Neue"/>
                <a:ea typeface="Helvetica Neue"/>
                <a:cs typeface="Helvetica Neue"/>
              </a:defRPr>
            </a:pPr>
            <a:r>
              <a:rPr sz="2250" b="1">
                <a:solidFill>
                  <a:srgbClr val="1E1A16"/>
                </a:solidFill>
                <a:latin typeface="Helvetica Neue"/>
                <a:ea typeface="Helvetica Neue"/>
                <a:cs typeface="Helvetica Neue"/>
              </a:rPr>
              <a:t>around 90 percent</a:t>
            </a:r>
          </a:p>
        </p:txBody>
      </p:sp>
      <p:sp>
        <p:nvSpPr>
          <p:cNvPr id="9" name="">
            <a:extLst xmlns:a="http://schemas.openxmlformats.org/drawingml/2006/main">
              <a:ext uri="{FF2B5EF4-FFF2-40B4-BE49-F238E27FC236}">
                <a16:creationId xmlns:a16="http://schemas.microsoft.com/office/drawing/2014/main" id="{8A85D618-F9B0-47C5-BF0B-768D6D804059}"/>
              </a:ext>
            </a:extLst>
          </p:cNvPr>
          <p:cNvSpPr>
            <a:spLocks xmlns:a="http://schemas.openxmlformats.org/drawingml/2006/main" noGrp="1"/>
          </p:cNvSpPr>
          <p:nvPr/>
        </p:nvSpPr>
        <p:spPr>
          <a:xfrm xmlns:a="http://schemas.openxmlformats.org/drawingml/2006/main">
            <a:off x="5972175" y="2700338"/>
            <a:ext cx="2500313"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10" name="explanation-5">
            <a:extLst xmlns:a="http://schemas.openxmlformats.org/drawingml/2006/main">
              <a:ext uri="{FF2B5EF4-FFF2-40B4-BE49-F238E27FC236}">
                <a16:creationId xmlns:a16="http://schemas.microsoft.com/office/drawing/2014/main" id="{9CC5DD90-BCC6-4D20-B54D-A06BCEE97952}"/>
              </a:ext>
            </a:extLst>
          </p:cNvPr>
          <p:cNvSpPr>
            <a:spLocks xmlns:a="http://schemas.openxmlformats.org/drawingml/2006/main" noGrp="1"/>
          </p:cNvSpPr>
          <p:nvPr/>
        </p:nvSpPr>
        <p:spPr>
          <a:xfrm xmlns:a="http://schemas.openxmlformats.org/drawingml/2006/main">
            <a:off x="5972175" y="2886075"/>
            <a:ext cx="2514600" cy="6429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World Bank data put global electricity access at 91.6% in 2023.</a:t>
            </a:r>
          </a:p>
        </p:txBody>
      </p:sp>
      <p:sp>
        <p:nvSpPr>
          <p:cNvPr id="11" name="context-5">
            <a:extLst xmlns:a="http://schemas.openxmlformats.org/drawingml/2006/main">
              <a:ext uri="{FF2B5EF4-FFF2-40B4-BE49-F238E27FC236}">
                <a16:creationId xmlns:a16="http://schemas.microsoft.com/office/drawing/2014/main" id="{DC6D5E88-D0B1-48C9-A4B9-298D26687874}"/>
              </a:ext>
            </a:extLst>
          </p:cNvPr>
          <p:cNvSpPr>
            <a:spLocks xmlns:a="http://schemas.openxmlformats.org/drawingml/2006/main" noGrp="1"/>
          </p:cNvSpPr>
          <p:nvPr/>
        </p:nvSpPr>
        <p:spPr>
          <a:xfrm xmlns:a="http://schemas.openxmlformats.org/drawingml/2006/main">
            <a:off x="5972175" y="3686175"/>
            <a:ext cx="2514600" cy="4143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956">
                <a:solidFill>
                  <a:srgbClr val="7A7368"/>
                </a:solidFill>
                <a:latin typeface="Helvetica Neue"/>
                <a:ea typeface="Helvetica Neue"/>
                <a:cs typeface="Helvetica Neue"/>
              </a:defRPr>
            </a:pPr>
            <a:r>
              <a:rPr sz="956">
                <a:solidFill>
                  <a:srgbClr val="7A7368"/>
                </a:solidFill>
                <a:latin typeface="Helvetica Neue"/>
                <a:ea typeface="Helvetica Neue"/>
                <a:cs typeface="Helvetica Neue"/>
              </a:rPr>
              <a:t>Updated from Rosling's 2018 answer: 80 percent.</a:t>
            </a:r>
          </a:p>
        </p:txBody>
      </p:sp>
      <p:sp>
        <p:nvSpPr>
          <p:cNvPr id="12" name="aligned-5">
            <a:extLst xmlns:a="http://schemas.openxmlformats.org/drawingml/2006/main">
              <a:ext uri="{FF2B5EF4-FFF2-40B4-BE49-F238E27FC236}">
                <a16:creationId xmlns:a16="http://schemas.microsoft.com/office/drawing/2014/main" id="{58A5C8E9-8189-4E84-9FCD-BACB74839144}"/>
              </a:ext>
            </a:extLst>
          </p:cNvPr>
          <p:cNvSpPr>
            <a:spLocks xmlns:a="http://schemas.openxmlformats.org/drawingml/2006/main" noGrp="1"/>
          </p:cNvSpPr>
          <p:nvPr/>
        </p:nvSpPr>
        <p:spPr>
          <a:xfrm xmlns:a="http://schemas.openxmlformats.org/drawingml/2006/main">
            <a:off x="5972175" y="4157663"/>
            <a:ext cx="25146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56" b="1">
                <a:solidFill>
                  <a:srgbClr val="A84A2E"/>
                </a:solidFill>
                <a:latin typeface="Helvetica Neue"/>
                <a:ea typeface="Helvetica Neue"/>
                <a:cs typeface="Helvetica Neue"/>
              </a:defRPr>
            </a:pPr>
            <a:r>
              <a:rPr sz="956" b="1">
                <a:solidFill>
                  <a:srgbClr val="A84A2E"/>
                </a:solidFill>
                <a:latin typeface="Helvetica Neue"/>
                <a:ea typeface="Helvetica Neue"/>
                <a:cs typeface="Helvetica Neue"/>
              </a:rPr>
              <a:t>3 of 8 chose this answer</a:t>
            </a:r>
          </a:p>
        </p:txBody>
      </p:sp>
    </p:spTree>
    <p:extLst>
      <p:ext uri="{BB962C8B-B14F-4D97-AF65-F5344CB8AC3E}">
        <p14:creationId xmlns:p14="http://schemas.microsoft.com/office/powerpoint/2010/main" val="1754876364"/>
      </p:ext>
    </p:extLst>
  </p:cSld>
</p:sld>
</file>

<file path=ppt/slides/slide13.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8" name="eyebrow-12">
            <a:extLst xmlns:a="http://schemas.openxmlformats.org/drawingml/2006/main">
              <a:ext uri="{FF2B5EF4-FFF2-40B4-BE49-F238E27FC236}">
                <a16:creationId xmlns:a16="http://schemas.microsoft.com/office/drawing/2014/main" id="{A0D70FCF-F492-4236-BC9E-B34F3B12D562}"/>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6 • YOUR ANSWERS</a:t>
            </a:r>
          </a:p>
        </p:txBody>
      </p:sp>
      <p:sp>
        <p:nvSpPr>
          <p:cNvPr id="2" name="title-12">
            <a:extLst xmlns:a="http://schemas.openxmlformats.org/drawingml/2006/main">
              <a:ext uri="{FF2B5EF4-FFF2-40B4-BE49-F238E27FC236}">
                <a16:creationId xmlns:a16="http://schemas.microsoft.com/office/drawing/2014/main" id="{4B29CB53-07B4-48F0-8714-03DDB47C29DC}"/>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How long does the average person live?</a:t>
            </a:r>
          </a:p>
        </p:txBody>
      </p:sp>
      <p:sp>
        <p:nvSpPr>
          <p:cNvPr id="3" name="">
            <a:extLst xmlns:a="http://schemas.openxmlformats.org/drawingml/2006/main">
              <a:ext uri="{FF2B5EF4-FFF2-40B4-BE49-F238E27FC236}">
                <a16:creationId xmlns:a16="http://schemas.microsoft.com/office/drawing/2014/main" id="{9A745FA1-8978-47B8-A47B-87A9280FB12B}"/>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4" name="question-6">
            <a:extLst xmlns:a="http://schemas.openxmlformats.org/drawingml/2006/main">
              <a:ext uri="{FF2B5EF4-FFF2-40B4-BE49-F238E27FC236}">
                <a16:creationId xmlns:a16="http://schemas.microsoft.com/office/drawing/2014/main" id="{C54C8FE0-7C0F-4E43-8419-E26491AD8C66}"/>
              </a:ext>
            </a:extLst>
          </p:cNvPr>
          <p:cNvSpPr>
            <a:spLocks xmlns:a="http://schemas.openxmlformats.org/drawingml/2006/main" noGrp="1"/>
          </p:cNvSpPr>
          <p:nvPr/>
        </p:nvSpPr>
        <p:spPr>
          <a:xfrm xmlns:a="http://schemas.openxmlformats.org/drawingml/2006/main">
            <a:off x="528638" y="1171575"/>
            <a:ext cx="7929563"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What is the approximate life expectancy of the world population?</a:t>
            </a:r>
          </a:p>
        </p:txBody>
      </p:sp>
      <p:graphicFrame>
        <p:nvGraphicFramePr>
          <p:cNvPr id="14" name="Chart"/>
          <p:cNvGraphicFramePr/>
          <p:nvPr/>
        </p:nvGraphicFramePr>
        <p:xfrm>
          <a:off xmlns:a="http://schemas.openxmlformats.org/drawingml/2006/main" x="750094" y="1600200"/>
          <a:ext xmlns:a="http://schemas.openxmlformats.org/drawingml/2006/main" cx="7500938" cy="2914650"/>
        </p:xfrm>
        <a:graphic xmlns:a="http://schemas.openxmlformats.org/drawingml/2006/main">
          <a:graphicData uri="http://schemas.openxmlformats.org/drawingml/2006/chart">
            <c:chart xmlns:r="http://schemas.openxmlformats.org/officeDocument/2006/relationships" xmlns:c="http://schemas.openxmlformats.org/drawingml/2006/chart" r:id="R851a09d1315445ae"/>
          </a:graphicData>
        </a:graphic>
      </p:graphicFrame>
      <p:sp>
        <p:nvSpPr>
          <p:cNvPr id="6" name="value-axis-mask-5-response">
            <a:extLst xmlns:a="http://schemas.openxmlformats.org/drawingml/2006/main">
              <a:ext uri="{FF2B5EF4-FFF2-40B4-BE49-F238E27FC236}">
                <a16:creationId xmlns:a16="http://schemas.microsoft.com/office/drawing/2014/main" id="{E8E73FA2-0161-47F8-A351-63D5F70A1A98}"/>
              </a:ext>
            </a:extLst>
          </p:cNvPr>
          <p:cNvSpPr>
            <a:spLocks xmlns:a="http://schemas.openxmlformats.org/drawingml/2006/main" noGrp="1"/>
          </p:cNvSpPr>
          <p:nvPr/>
        </p:nvSpPr>
        <p:spPr>
          <a:xfrm xmlns:a="http://schemas.openxmlformats.org/drawingml/2006/main">
            <a:off x="721519" y="4143375"/>
            <a:ext cx="7558088"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7" name="n-6">
            <a:extLst xmlns:a="http://schemas.openxmlformats.org/drawingml/2006/main">
              <a:ext uri="{FF2B5EF4-FFF2-40B4-BE49-F238E27FC236}">
                <a16:creationId xmlns:a16="http://schemas.microsoft.com/office/drawing/2014/main" id="{F34D5519-FEE5-4079-B1F7-09FB0C39BEA2}"/>
              </a:ext>
            </a:extLst>
          </p:cNvPr>
          <p:cNvSpPr>
            <a:spLocks xmlns:a="http://schemas.openxmlformats.org/drawingml/2006/main" noGrp="1"/>
          </p:cNvSpPr>
          <p:nvPr/>
        </p:nvSpPr>
        <p:spPr>
          <a:xfrm xmlns:a="http://schemas.openxmlformats.org/drawingml/2006/main">
            <a:off x="542925" y="4572000"/>
            <a:ext cx="157162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a:solidFill>
                  <a:srgbClr val="7A7368"/>
                </a:solidFill>
                <a:latin typeface="Helvetica Neue"/>
                <a:ea typeface="Helvetica Neue"/>
                <a:cs typeface="Helvetica Neue"/>
              </a:defRPr>
            </a:pPr>
            <a:r>
              <a:rPr sz="900">
                <a:solidFill>
                  <a:srgbClr val="7A7368"/>
                </a:solidFill>
                <a:latin typeface="Helvetica Neue"/>
                <a:ea typeface="Helvetica Neue"/>
                <a:cs typeface="Helvetica Neue"/>
              </a:rPr>
              <a:t>n = 8 students</a:t>
            </a:r>
          </a:p>
        </p:txBody>
      </p:sp>
    </p:spTree>
    <p:extLst>
      <p:ext uri="{BB962C8B-B14F-4D97-AF65-F5344CB8AC3E}">
        <p14:creationId xmlns:p14="http://schemas.microsoft.com/office/powerpoint/2010/main" val="1401139691"/>
      </p:ext>
    </p:extLst>
  </p:cSld>
</p:sld>
</file>

<file path=ppt/slides/slide14.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13" name="eyebrow-13">
            <a:extLst xmlns:a="http://schemas.openxmlformats.org/drawingml/2006/main">
              <a:ext uri="{FF2B5EF4-FFF2-40B4-BE49-F238E27FC236}">
                <a16:creationId xmlns:a16="http://schemas.microsoft.com/office/drawing/2014/main" id="{73677907-9A3C-4A56-A961-18C8AA8F6CFE}"/>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6 • ANSWER REVEAL</a:t>
            </a:r>
          </a:p>
        </p:txBody>
      </p:sp>
      <p:sp>
        <p:nvSpPr>
          <p:cNvPr id="2" name="title-13">
            <a:extLst xmlns:a="http://schemas.openxmlformats.org/drawingml/2006/main">
              <a:ext uri="{FF2B5EF4-FFF2-40B4-BE49-F238E27FC236}">
                <a16:creationId xmlns:a16="http://schemas.microsoft.com/office/drawing/2014/main" id="{94F7A4F6-4D3E-481E-ACB2-C008C1F28852}"/>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How long does the average person live?</a:t>
            </a:r>
          </a:p>
        </p:txBody>
      </p:sp>
      <p:sp>
        <p:nvSpPr>
          <p:cNvPr id="3" name="">
            <a:extLst xmlns:a="http://schemas.openxmlformats.org/drawingml/2006/main">
              <a:ext uri="{FF2B5EF4-FFF2-40B4-BE49-F238E27FC236}">
                <a16:creationId xmlns:a16="http://schemas.microsoft.com/office/drawing/2014/main" id="{13139C59-23B5-4737-B2E3-3320B047752D}"/>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graphicFrame>
        <p:nvGraphicFramePr>
          <p:cNvPr id="18" name="Chart"/>
          <p:cNvGraphicFramePr/>
          <p:nvPr/>
        </p:nvGraphicFramePr>
        <p:xfrm>
          <a:off xmlns:a="http://schemas.openxmlformats.org/drawingml/2006/main" x="414338" y="1285875"/>
          <a:ext xmlns:a="http://schemas.openxmlformats.org/drawingml/2006/main" cx="5036344" cy="3128963"/>
        </p:xfrm>
        <a:graphic xmlns:a="http://schemas.openxmlformats.org/drawingml/2006/main">
          <a:graphicData uri="http://schemas.openxmlformats.org/drawingml/2006/chart">
            <c:chart xmlns:r="http://schemas.openxmlformats.org/officeDocument/2006/relationships" xmlns:c="http://schemas.openxmlformats.org/drawingml/2006/chart" r:id="R7e56853ee10e420f"/>
          </a:graphicData>
        </a:graphic>
      </p:graphicFrame>
      <p:sp>
        <p:nvSpPr>
          <p:cNvPr id="5" name="value-axis-mask-5-reveal">
            <a:extLst xmlns:a="http://schemas.openxmlformats.org/drawingml/2006/main">
              <a:ext uri="{FF2B5EF4-FFF2-40B4-BE49-F238E27FC236}">
                <a16:creationId xmlns:a16="http://schemas.microsoft.com/office/drawing/2014/main" id="{2D58BC21-0B8B-4B7A-9BBC-B30BF5664950}"/>
              </a:ext>
            </a:extLst>
          </p:cNvPr>
          <p:cNvSpPr>
            <a:spLocks xmlns:a="http://schemas.openxmlformats.org/drawingml/2006/main" noGrp="1"/>
          </p:cNvSpPr>
          <p:nvPr/>
        </p:nvSpPr>
        <p:spPr>
          <a:xfrm xmlns:a="http://schemas.openxmlformats.org/drawingml/2006/main">
            <a:off x="385763" y="4043363"/>
            <a:ext cx="5093494"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6" name="answer-panel-6">
            <a:extLst xmlns:a="http://schemas.openxmlformats.org/drawingml/2006/main">
              <a:ext uri="{FF2B5EF4-FFF2-40B4-BE49-F238E27FC236}">
                <a16:creationId xmlns:a16="http://schemas.microsoft.com/office/drawing/2014/main" id="{12CB6AD3-80DF-4472-BA7B-C71903434EFD}"/>
              </a:ext>
            </a:extLst>
          </p:cNvPr>
          <p:cNvSpPr>
            <a:spLocks xmlns:a="http://schemas.openxmlformats.org/drawingml/2006/main" noGrp="1"/>
          </p:cNvSpPr>
          <p:nvPr/>
        </p:nvSpPr>
        <p:spPr>
          <a:xfrm xmlns:a="http://schemas.openxmlformats.org/drawingml/2006/main">
            <a:off x="5743575" y="1285875"/>
            <a:ext cx="3000375" cy="3128963"/>
          </a:xfrm>
          <a:prstGeom xmlns:a="http://schemas.openxmlformats.org/drawingml/2006/main" prst="rect">
            <a:avLst/>
          </a:prstGeom>
          <a:solidFill xmlns:a="http://schemas.openxmlformats.org/drawingml/2006/main">
            <a:srgbClr val="EEE8E0"/>
          </a:solidFill>
          <a:ln xmlns:a="http://schemas.openxmlformats.org/drawingml/2006/main" w="7144">
            <a:solidFill>
              <a:srgbClr val="D8D0C6"/>
            </a:solidFill>
            <a:prstDash val="solid"/>
          </a:ln>
        </p:spPr>
        <p:txBody>
          <a:bodyPr xmlns:a="http://schemas.openxmlformats.org/drawingml/2006/main"/>
          <a:lstStyle xmlns:a="http://schemas.openxmlformats.org/drawingml/2006/main"/>
          <a:p xmlns:a="http://schemas.openxmlformats.org/drawingml/2006/main"/>
        </p:txBody>
      </p:sp>
      <p:sp>
        <p:nvSpPr>
          <p:cNvPr id="7" name="answer-label-6">
            <a:extLst xmlns:a="http://schemas.openxmlformats.org/drawingml/2006/main">
              <a:ext uri="{FF2B5EF4-FFF2-40B4-BE49-F238E27FC236}">
                <a16:creationId xmlns:a16="http://schemas.microsoft.com/office/drawing/2014/main" id="{F168C930-8033-410A-A8FD-96A7C8840C66}"/>
              </a:ext>
            </a:extLst>
          </p:cNvPr>
          <p:cNvSpPr>
            <a:spLocks xmlns:a="http://schemas.openxmlformats.org/drawingml/2006/main" noGrp="1"/>
          </p:cNvSpPr>
          <p:nvPr/>
        </p:nvSpPr>
        <p:spPr>
          <a:xfrm xmlns:a="http://schemas.openxmlformats.org/drawingml/2006/main">
            <a:off x="5972175" y="1528763"/>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CORRECT</a:t>
            </a:r>
          </a:p>
        </p:txBody>
      </p:sp>
      <p:sp>
        <p:nvSpPr>
          <p:cNvPr id="8" name="answer-6">
            <a:extLst xmlns:a="http://schemas.openxmlformats.org/drawingml/2006/main">
              <a:ext uri="{FF2B5EF4-FFF2-40B4-BE49-F238E27FC236}">
                <a16:creationId xmlns:a16="http://schemas.microsoft.com/office/drawing/2014/main" id="{D75B59B1-439B-4F74-A24B-A09B230981E0}"/>
              </a:ext>
            </a:extLst>
          </p:cNvPr>
          <p:cNvSpPr>
            <a:spLocks xmlns:a="http://schemas.openxmlformats.org/drawingml/2006/main" noGrp="1"/>
          </p:cNvSpPr>
          <p:nvPr/>
        </p:nvSpPr>
        <p:spPr>
          <a:xfrm xmlns:a="http://schemas.openxmlformats.org/drawingml/2006/main">
            <a:off x="5972175" y="1800225"/>
            <a:ext cx="2514600" cy="7572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2250" b="1">
                <a:solidFill>
                  <a:srgbClr val="1E1A16"/>
                </a:solidFill>
                <a:latin typeface="Helvetica Neue"/>
                <a:ea typeface="Helvetica Neue"/>
                <a:cs typeface="Helvetica Neue"/>
              </a:defRPr>
            </a:pPr>
            <a:r>
              <a:rPr sz="2250" b="1">
                <a:solidFill>
                  <a:srgbClr val="1E1A16"/>
                </a:solidFill>
                <a:latin typeface="Helvetica Neue"/>
                <a:ea typeface="Helvetica Neue"/>
                <a:cs typeface="Helvetica Neue"/>
              </a:rPr>
              <a:t>around 73 years</a:t>
            </a:r>
          </a:p>
        </p:txBody>
      </p:sp>
      <p:sp>
        <p:nvSpPr>
          <p:cNvPr id="9" name="">
            <a:extLst xmlns:a="http://schemas.openxmlformats.org/drawingml/2006/main">
              <a:ext uri="{FF2B5EF4-FFF2-40B4-BE49-F238E27FC236}">
                <a16:creationId xmlns:a16="http://schemas.microsoft.com/office/drawing/2014/main" id="{552E05B3-57D8-486F-A918-8CA33527918E}"/>
              </a:ext>
            </a:extLst>
          </p:cNvPr>
          <p:cNvSpPr>
            <a:spLocks xmlns:a="http://schemas.openxmlformats.org/drawingml/2006/main" noGrp="1"/>
          </p:cNvSpPr>
          <p:nvPr/>
        </p:nvSpPr>
        <p:spPr>
          <a:xfrm xmlns:a="http://schemas.openxmlformats.org/drawingml/2006/main">
            <a:off x="5972175" y="2700338"/>
            <a:ext cx="2500313"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10" name="explanation-6">
            <a:extLst xmlns:a="http://schemas.openxmlformats.org/drawingml/2006/main">
              <a:ext uri="{FF2B5EF4-FFF2-40B4-BE49-F238E27FC236}">
                <a16:creationId xmlns:a16="http://schemas.microsoft.com/office/drawing/2014/main" id="{A1725D71-F5BC-4F2D-BC7E-DD5DCF4C0912}"/>
              </a:ext>
            </a:extLst>
          </p:cNvPr>
          <p:cNvSpPr>
            <a:spLocks xmlns:a="http://schemas.openxmlformats.org/drawingml/2006/main" noGrp="1"/>
          </p:cNvSpPr>
          <p:nvPr/>
        </p:nvSpPr>
        <p:spPr>
          <a:xfrm xmlns:a="http://schemas.openxmlformats.org/drawingml/2006/main">
            <a:off x="5972175" y="2886075"/>
            <a:ext cx="2514600" cy="6429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UN estimates put global life expectancy at 73.3 years in 2024.</a:t>
            </a:r>
          </a:p>
        </p:txBody>
      </p:sp>
      <p:sp>
        <p:nvSpPr>
          <p:cNvPr id="11" name="context-6">
            <a:extLst xmlns:a="http://schemas.openxmlformats.org/drawingml/2006/main">
              <a:ext uri="{FF2B5EF4-FFF2-40B4-BE49-F238E27FC236}">
                <a16:creationId xmlns:a16="http://schemas.microsoft.com/office/drawing/2014/main" id="{64D1DC54-9607-40F6-81AA-B28E563B4B14}"/>
              </a:ext>
            </a:extLst>
          </p:cNvPr>
          <p:cNvSpPr>
            <a:spLocks xmlns:a="http://schemas.openxmlformats.org/drawingml/2006/main" noGrp="1"/>
          </p:cNvSpPr>
          <p:nvPr/>
        </p:nvSpPr>
        <p:spPr>
          <a:xfrm xmlns:a="http://schemas.openxmlformats.org/drawingml/2006/main">
            <a:off x="5972175" y="3686175"/>
            <a:ext cx="2514600" cy="4143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956">
                <a:solidFill>
                  <a:srgbClr val="7A7368"/>
                </a:solidFill>
                <a:latin typeface="Helvetica Neue"/>
                <a:ea typeface="Helvetica Neue"/>
                <a:cs typeface="Helvetica Neue"/>
              </a:defRPr>
            </a:pPr>
            <a:r>
              <a:rPr sz="956">
                <a:solidFill>
                  <a:srgbClr val="7A7368"/>
                </a:solidFill>
                <a:latin typeface="Helvetica Neue"/>
                <a:ea typeface="Helvetica Neue"/>
                <a:cs typeface="Helvetica Neue"/>
              </a:rPr>
              <a:t>Updated from Rosling's 2018 answer: 70 years.</a:t>
            </a:r>
          </a:p>
        </p:txBody>
      </p:sp>
      <p:sp>
        <p:nvSpPr>
          <p:cNvPr id="12" name="aligned-6">
            <a:extLst xmlns:a="http://schemas.openxmlformats.org/drawingml/2006/main">
              <a:ext uri="{FF2B5EF4-FFF2-40B4-BE49-F238E27FC236}">
                <a16:creationId xmlns:a16="http://schemas.microsoft.com/office/drawing/2014/main" id="{5C81D756-D155-4F0A-A34D-D96DF8EE4405}"/>
              </a:ext>
            </a:extLst>
          </p:cNvPr>
          <p:cNvSpPr>
            <a:spLocks xmlns:a="http://schemas.openxmlformats.org/drawingml/2006/main" noGrp="1"/>
          </p:cNvSpPr>
          <p:nvPr/>
        </p:nvSpPr>
        <p:spPr>
          <a:xfrm xmlns:a="http://schemas.openxmlformats.org/drawingml/2006/main">
            <a:off x="5972175" y="4157663"/>
            <a:ext cx="25146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56" b="1">
                <a:solidFill>
                  <a:srgbClr val="A84A2E"/>
                </a:solidFill>
                <a:latin typeface="Helvetica Neue"/>
                <a:ea typeface="Helvetica Neue"/>
                <a:cs typeface="Helvetica Neue"/>
              </a:defRPr>
            </a:pPr>
            <a:r>
              <a:rPr sz="956" b="1">
                <a:solidFill>
                  <a:srgbClr val="A84A2E"/>
                </a:solidFill>
                <a:latin typeface="Helvetica Neue"/>
                <a:ea typeface="Helvetica Neue"/>
                <a:cs typeface="Helvetica Neue"/>
              </a:rPr>
              <a:t>3 of 8 chose this answer</a:t>
            </a:r>
          </a:p>
        </p:txBody>
      </p:sp>
    </p:spTree>
    <p:extLst>
      <p:ext uri="{BB962C8B-B14F-4D97-AF65-F5344CB8AC3E}">
        <p14:creationId xmlns:p14="http://schemas.microsoft.com/office/powerpoint/2010/main" val="540097334"/>
      </p:ext>
    </p:extLst>
  </p:cSld>
</p:sld>
</file>

<file path=ppt/slides/slide15.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8" name="eyebrow-14">
            <a:extLst xmlns:a="http://schemas.openxmlformats.org/drawingml/2006/main">
              <a:ext uri="{FF2B5EF4-FFF2-40B4-BE49-F238E27FC236}">
                <a16:creationId xmlns:a16="http://schemas.microsoft.com/office/drawing/2014/main" id="{D2F3583B-DD2D-4237-B33A-DE829C2C40EC}"/>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7 • YOUR ANSWERS</a:t>
            </a:r>
          </a:p>
        </p:txBody>
      </p:sp>
      <p:sp>
        <p:nvSpPr>
          <p:cNvPr id="2" name="title-14">
            <a:extLst xmlns:a="http://schemas.openxmlformats.org/drawingml/2006/main">
              <a:ext uri="{FF2B5EF4-FFF2-40B4-BE49-F238E27FC236}">
                <a16:creationId xmlns:a16="http://schemas.microsoft.com/office/drawing/2014/main" id="{920CA994-9F91-4821-8C5D-972D9B1A5BDB}"/>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Where does most of humanity live?</a:t>
            </a:r>
          </a:p>
        </p:txBody>
      </p:sp>
      <p:sp>
        <p:nvSpPr>
          <p:cNvPr id="3" name="">
            <a:extLst xmlns:a="http://schemas.openxmlformats.org/drawingml/2006/main">
              <a:ext uri="{FF2B5EF4-FFF2-40B4-BE49-F238E27FC236}">
                <a16:creationId xmlns:a16="http://schemas.microsoft.com/office/drawing/2014/main" id="{F2573387-5B86-431D-B731-A266180D2A97}"/>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4" name="question-7">
            <a:extLst xmlns:a="http://schemas.openxmlformats.org/drawingml/2006/main">
              <a:ext uri="{FF2B5EF4-FFF2-40B4-BE49-F238E27FC236}">
                <a16:creationId xmlns:a16="http://schemas.microsoft.com/office/drawing/2014/main" id="{60631711-4D9B-4350-962C-556C596F87DA}"/>
              </a:ext>
            </a:extLst>
          </p:cNvPr>
          <p:cNvSpPr>
            <a:spLocks xmlns:a="http://schemas.openxmlformats.org/drawingml/2006/main" noGrp="1"/>
          </p:cNvSpPr>
          <p:nvPr/>
        </p:nvSpPr>
        <p:spPr>
          <a:xfrm xmlns:a="http://schemas.openxmlformats.org/drawingml/2006/main">
            <a:off x="528638" y="1171575"/>
            <a:ext cx="7929563"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Where does the majority of the world's population live?</a:t>
            </a:r>
          </a:p>
        </p:txBody>
      </p:sp>
      <p:graphicFrame>
        <p:nvGraphicFramePr>
          <p:cNvPr id="14" name="Chart"/>
          <p:cNvGraphicFramePr/>
          <p:nvPr/>
        </p:nvGraphicFramePr>
        <p:xfrm>
          <a:off xmlns:a="http://schemas.openxmlformats.org/drawingml/2006/main" x="750094" y="1600200"/>
          <a:ext xmlns:a="http://schemas.openxmlformats.org/drawingml/2006/main" cx="7500938" cy="2914650"/>
        </p:xfrm>
        <a:graphic xmlns:a="http://schemas.openxmlformats.org/drawingml/2006/main">
          <a:graphicData uri="http://schemas.openxmlformats.org/drawingml/2006/chart">
            <c:chart xmlns:r="http://schemas.openxmlformats.org/officeDocument/2006/relationships" xmlns:c="http://schemas.openxmlformats.org/drawingml/2006/chart" r:id="R3c7c6c599ece492a"/>
          </a:graphicData>
        </a:graphic>
      </p:graphicFrame>
      <p:sp>
        <p:nvSpPr>
          <p:cNvPr id="6" name="value-axis-mask-6-response">
            <a:extLst xmlns:a="http://schemas.openxmlformats.org/drawingml/2006/main">
              <a:ext uri="{FF2B5EF4-FFF2-40B4-BE49-F238E27FC236}">
                <a16:creationId xmlns:a16="http://schemas.microsoft.com/office/drawing/2014/main" id="{7A0E8028-18C9-475A-A6EC-CAD250E019DA}"/>
              </a:ext>
            </a:extLst>
          </p:cNvPr>
          <p:cNvSpPr>
            <a:spLocks xmlns:a="http://schemas.openxmlformats.org/drawingml/2006/main" noGrp="1"/>
          </p:cNvSpPr>
          <p:nvPr/>
        </p:nvSpPr>
        <p:spPr>
          <a:xfrm xmlns:a="http://schemas.openxmlformats.org/drawingml/2006/main">
            <a:off x="721519" y="4143375"/>
            <a:ext cx="7558088"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7" name="n-7">
            <a:extLst xmlns:a="http://schemas.openxmlformats.org/drawingml/2006/main">
              <a:ext uri="{FF2B5EF4-FFF2-40B4-BE49-F238E27FC236}">
                <a16:creationId xmlns:a16="http://schemas.microsoft.com/office/drawing/2014/main" id="{B5AD0434-C8BC-4025-872C-E6D012ABA143}"/>
              </a:ext>
            </a:extLst>
          </p:cNvPr>
          <p:cNvSpPr>
            <a:spLocks xmlns:a="http://schemas.openxmlformats.org/drawingml/2006/main" noGrp="1"/>
          </p:cNvSpPr>
          <p:nvPr/>
        </p:nvSpPr>
        <p:spPr>
          <a:xfrm xmlns:a="http://schemas.openxmlformats.org/drawingml/2006/main">
            <a:off x="542925" y="4572000"/>
            <a:ext cx="157162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a:solidFill>
                  <a:srgbClr val="7A7368"/>
                </a:solidFill>
                <a:latin typeface="Helvetica Neue"/>
                <a:ea typeface="Helvetica Neue"/>
                <a:cs typeface="Helvetica Neue"/>
              </a:defRPr>
            </a:pPr>
            <a:r>
              <a:rPr sz="900">
                <a:solidFill>
                  <a:srgbClr val="7A7368"/>
                </a:solidFill>
                <a:latin typeface="Helvetica Neue"/>
                <a:ea typeface="Helvetica Neue"/>
                <a:cs typeface="Helvetica Neue"/>
              </a:rPr>
              <a:t>n = 8 students</a:t>
            </a:r>
          </a:p>
        </p:txBody>
      </p:sp>
    </p:spTree>
    <p:extLst>
      <p:ext uri="{BB962C8B-B14F-4D97-AF65-F5344CB8AC3E}">
        <p14:creationId xmlns:p14="http://schemas.microsoft.com/office/powerpoint/2010/main" val="351630542"/>
      </p:ext>
    </p:extLst>
  </p:cSld>
</p:sld>
</file>

<file path=ppt/slides/slide16.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13" name="eyebrow-15">
            <a:extLst xmlns:a="http://schemas.openxmlformats.org/drawingml/2006/main">
              <a:ext uri="{FF2B5EF4-FFF2-40B4-BE49-F238E27FC236}">
                <a16:creationId xmlns:a16="http://schemas.microsoft.com/office/drawing/2014/main" id="{8057F3A9-B485-4C0A-8B16-9DE29FB30FF7}"/>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7 • ANSWER REVEAL</a:t>
            </a:r>
          </a:p>
        </p:txBody>
      </p:sp>
      <p:sp>
        <p:nvSpPr>
          <p:cNvPr id="2" name="title-15">
            <a:extLst xmlns:a="http://schemas.openxmlformats.org/drawingml/2006/main">
              <a:ext uri="{FF2B5EF4-FFF2-40B4-BE49-F238E27FC236}">
                <a16:creationId xmlns:a16="http://schemas.microsoft.com/office/drawing/2014/main" id="{0294621F-C1C7-4632-95BB-10B58E80C59C}"/>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Where does most of humanity live?</a:t>
            </a:r>
          </a:p>
        </p:txBody>
      </p:sp>
      <p:sp>
        <p:nvSpPr>
          <p:cNvPr id="3" name="">
            <a:extLst xmlns:a="http://schemas.openxmlformats.org/drawingml/2006/main">
              <a:ext uri="{FF2B5EF4-FFF2-40B4-BE49-F238E27FC236}">
                <a16:creationId xmlns:a16="http://schemas.microsoft.com/office/drawing/2014/main" id="{EE473861-A3F4-4315-846B-50C0FC80426E}"/>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graphicFrame>
        <p:nvGraphicFramePr>
          <p:cNvPr id="18" name="Chart"/>
          <p:cNvGraphicFramePr/>
          <p:nvPr/>
        </p:nvGraphicFramePr>
        <p:xfrm>
          <a:off xmlns:a="http://schemas.openxmlformats.org/drawingml/2006/main" x="414338" y="1285875"/>
          <a:ext xmlns:a="http://schemas.openxmlformats.org/drawingml/2006/main" cx="5036344" cy="3128963"/>
        </p:xfrm>
        <a:graphic xmlns:a="http://schemas.openxmlformats.org/drawingml/2006/main">
          <a:graphicData uri="http://schemas.openxmlformats.org/drawingml/2006/chart">
            <c:chart xmlns:r="http://schemas.openxmlformats.org/officeDocument/2006/relationships" xmlns:c="http://schemas.openxmlformats.org/drawingml/2006/chart" r:id="R46aba7196ea54a5c"/>
          </a:graphicData>
        </a:graphic>
      </p:graphicFrame>
      <p:sp>
        <p:nvSpPr>
          <p:cNvPr id="5" name="value-axis-mask-6-reveal">
            <a:extLst xmlns:a="http://schemas.openxmlformats.org/drawingml/2006/main">
              <a:ext uri="{FF2B5EF4-FFF2-40B4-BE49-F238E27FC236}">
                <a16:creationId xmlns:a16="http://schemas.microsoft.com/office/drawing/2014/main" id="{6308C20E-C907-4C05-BA84-D974E2D96316}"/>
              </a:ext>
            </a:extLst>
          </p:cNvPr>
          <p:cNvSpPr>
            <a:spLocks xmlns:a="http://schemas.openxmlformats.org/drawingml/2006/main" noGrp="1"/>
          </p:cNvSpPr>
          <p:nvPr/>
        </p:nvSpPr>
        <p:spPr>
          <a:xfrm xmlns:a="http://schemas.openxmlformats.org/drawingml/2006/main">
            <a:off x="385763" y="4043363"/>
            <a:ext cx="5093494"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6" name="answer-panel-7">
            <a:extLst xmlns:a="http://schemas.openxmlformats.org/drawingml/2006/main">
              <a:ext uri="{FF2B5EF4-FFF2-40B4-BE49-F238E27FC236}">
                <a16:creationId xmlns:a16="http://schemas.microsoft.com/office/drawing/2014/main" id="{88BBB611-669C-479D-B882-2CA070D4D0EE}"/>
              </a:ext>
            </a:extLst>
          </p:cNvPr>
          <p:cNvSpPr>
            <a:spLocks xmlns:a="http://schemas.openxmlformats.org/drawingml/2006/main" noGrp="1"/>
          </p:cNvSpPr>
          <p:nvPr/>
        </p:nvSpPr>
        <p:spPr>
          <a:xfrm xmlns:a="http://schemas.openxmlformats.org/drawingml/2006/main">
            <a:off x="5743575" y="1285875"/>
            <a:ext cx="3000375" cy="3128963"/>
          </a:xfrm>
          <a:prstGeom xmlns:a="http://schemas.openxmlformats.org/drawingml/2006/main" prst="rect">
            <a:avLst/>
          </a:prstGeom>
          <a:solidFill xmlns:a="http://schemas.openxmlformats.org/drawingml/2006/main">
            <a:srgbClr val="EEE8E0"/>
          </a:solidFill>
          <a:ln xmlns:a="http://schemas.openxmlformats.org/drawingml/2006/main" w="7144">
            <a:solidFill>
              <a:srgbClr val="D8D0C6"/>
            </a:solidFill>
            <a:prstDash val="solid"/>
          </a:ln>
        </p:spPr>
        <p:txBody>
          <a:bodyPr xmlns:a="http://schemas.openxmlformats.org/drawingml/2006/main"/>
          <a:lstStyle xmlns:a="http://schemas.openxmlformats.org/drawingml/2006/main"/>
          <a:p xmlns:a="http://schemas.openxmlformats.org/drawingml/2006/main"/>
        </p:txBody>
      </p:sp>
      <p:sp>
        <p:nvSpPr>
          <p:cNvPr id="7" name="answer-label-7">
            <a:extLst xmlns:a="http://schemas.openxmlformats.org/drawingml/2006/main">
              <a:ext uri="{FF2B5EF4-FFF2-40B4-BE49-F238E27FC236}">
                <a16:creationId xmlns:a16="http://schemas.microsoft.com/office/drawing/2014/main" id="{9251D492-B198-42CB-9DAA-9476D3F9A6FA}"/>
              </a:ext>
            </a:extLst>
          </p:cNvPr>
          <p:cNvSpPr>
            <a:spLocks xmlns:a="http://schemas.openxmlformats.org/drawingml/2006/main" noGrp="1"/>
          </p:cNvSpPr>
          <p:nvPr/>
        </p:nvSpPr>
        <p:spPr>
          <a:xfrm xmlns:a="http://schemas.openxmlformats.org/drawingml/2006/main">
            <a:off x="5972175" y="1528763"/>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CORRECT</a:t>
            </a:r>
          </a:p>
        </p:txBody>
      </p:sp>
      <p:sp>
        <p:nvSpPr>
          <p:cNvPr id="8" name="answer-7">
            <a:extLst xmlns:a="http://schemas.openxmlformats.org/drawingml/2006/main">
              <a:ext uri="{FF2B5EF4-FFF2-40B4-BE49-F238E27FC236}">
                <a16:creationId xmlns:a16="http://schemas.microsoft.com/office/drawing/2014/main" id="{7DE14F08-7D2D-4713-A47C-CFC95B5D6AEF}"/>
              </a:ext>
            </a:extLst>
          </p:cNvPr>
          <p:cNvSpPr>
            <a:spLocks xmlns:a="http://schemas.openxmlformats.org/drawingml/2006/main" noGrp="1"/>
          </p:cNvSpPr>
          <p:nvPr/>
        </p:nvSpPr>
        <p:spPr>
          <a:xfrm xmlns:a="http://schemas.openxmlformats.org/drawingml/2006/main">
            <a:off x="5972175" y="1800225"/>
            <a:ext cx="2514600" cy="7572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2250" b="1">
                <a:solidFill>
                  <a:srgbClr val="1E1A16"/>
                </a:solidFill>
                <a:latin typeface="Helvetica Neue"/>
                <a:ea typeface="Helvetica Neue"/>
                <a:cs typeface="Helvetica Neue"/>
              </a:defRPr>
            </a:pPr>
            <a:r>
              <a:rPr sz="2250" b="1">
                <a:solidFill>
                  <a:srgbClr val="1E1A16"/>
                </a:solidFill>
                <a:latin typeface="Helvetica Neue"/>
                <a:ea typeface="Helvetica Neue"/>
                <a:cs typeface="Helvetica Neue"/>
              </a:rPr>
              <a:t>middle-income countries</a:t>
            </a:r>
          </a:p>
        </p:txBody>
      </p:sp>
      <p:sp>
        <p:nvSpPr>
          <p:cNvPr id="9" name="">
            <a:extLst xmlns:a="http://schemas.openxmlformats.org/drawingml/2006/main">
              <a:ext uri="{FF2B5EF4-FFF2-40B4-BE49-F238E27FC236}">
                <a16:creationId xmlns:a16="http://schemas.microsoft.com/office/drawing/2014/main" id="{EEF8BB18-CB66-4E1D-9297-02D639111604}"/>
              </a:ext>
            </a:extLst>
          </p:cNvPr>
          <p:cNvSpPr>
            <a:spLocks xmlns:a="http://schemas.openxmlformats.org/drawingml/2006/main" noGrp="1"/>
          </p:cNvSpPr>
          <p:nvPr/>
        </p:nvSpPr>
        <p:spPr>
          <a:xfrm xmlns:a="http://schemas.openxmlformats.org/drawingml/2006/main">
            <a:off x="5972175" y="2700338"/>
            <a:ext cx="2500313"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10" name="explanation-7">
            <a:extLst xmlns:a="http://schemas.openxmlformats.org/drawingml/2006/main">
              <a:ext uri="{FF2B5EF4-FFF2-40B4-BE49-F238E27FC236}">
                <a16:creationId xmlns:a16="http://schemas.microsoft.com/office/drawing/2014/main" id="{BD7F1F7E-D23C-4D71-933B-34F1661611C6}"/>
              </a:ext>
            </a:extLst>
          </p:cNvPr>
          <p:cNvSpPr>
            <a:spLocks xmlns:a="http://schemas.openxmlformats.org/drawingml/2006/main" noGrp="1"/>
          </p:cNvSpPr>
          <p:nvPr/>
        </p:nvSpPr>
        <p:spPr>
          <a:xfrm xmlns:a="http://schemas.openxmlformats.org/drawingml/2006/main">
            <a:off x="5972175" y="2886075"/>
            <a:ext cx="2514600" cy="6429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Most people live between the extremes—not in the poorest or richest group.</a:t>
            </a:r>
          </a:p>
        </p:txBody>
      </p:sp>
      <p:sp>
        <p:nvSpPr>
          <p:cNvPr id="11" name="context-7">
            <a:extLst xmlns:a="http://schemas.openxmlformats.org/drawingml/2006/main">
              <a:ext uri="{FF2B5EF4-FFF2-40B4-BE49-F238E27FC236}">
                <a16:creationId xmlns:a16="http://schemas.microsoft.com/office/drawing/2014/main" id="{99EE715C-1407-4391-8923-8595FF67663F}"/>
              </a:ext>
            </a:extLst>
          </p:cNvPr>
          <p:cNvSpPr>
            <a:spLocks xmlns:a="http://schemas.openxmlformats.org/drawingml/2006/main" noGrp="1"/>
          </p:cNvSpPr>
          <p:nvPr/>
        </p:nvSpPr>
        <p:spPr>
          <a:xfrm xmlns:a="http://schemas.openxmlformats.org/drawingml/2006/main">
            <a:off x="5972175" y="3686175"/>
            <a:ext cx="2514600" cy="4143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956">
                <a:solidFill>
                  <a:srgbClr val="7A7368"/>
                </a:solidFill>
                <a:latin typeface="Helvetica Neue"/>
                <a:ea typeface="Helvetica Neue"/>
                <a:cs typeface="Helvetica Neue"/>
              </a:defRPr>
            </a:pPr>
            <a:r>
              <a:rPr sz="956">
                <a:solidFill>
                  <a:srgbClr val="7A7368"/>
                </a:solidFill>
                <a:latin typeface="Helvetica Neue"/>
                <a:ea typeface="Helvetica Neue"/>
                <a:cs typeface="Helvetica Neue"/>
              </a:rPr>
              <a:t>This is Rosling's core challenge to the gap instinct.</a:t>
            </a:r>
          </a:p>
        </p:txBody>
      </p:sp>
      <p:sp>
        <p:nvSpPr>
          <p:cNvPr id="12" name="aligned-7">
            <a:extLst xmlns:a="http://schemas.openxmlformats.org/drawingml/2006/main">
              <a:ext uri="{FF2B5EF4-FFF2-40B4-BE49-F238E27FC236}">
                <a16:creationId xmlns:a16="http://schemas.microsoft.com/office/drawing/2014/main" id="{FC77659B-FED9-4468-8E41-112CEB909143}"/>
              </a:ext>
            </a:extLst>
          </p:cNvPr>
          <p:cNvSpPr>
            <a:spLocks xmlns:a="http://schemas.openxmlformats.org/drawingml/2006/main" noGrp="1"/>
          </p:cNvSpPr>
          <p:nvPr/>
        </p:nvSpPr>
        <p:spPr>
          <a:xfrm xmlns:a="http://schemas.openxmlformats.org/drawingml/2006/main">
            <a:off x="5972175" y="4157663"/>
            <a:ext cx="25146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56" b="1">
                <a:solidFill>
                  <a:srgbClr val="A84A2E"/>
                </a:solidFill>
                <a:latin typeface="Helvetica Neue"/>
                <a:ea typeface="Helvetica Neue"/>
                <a:cs typeface="Helvetica Neue"/>
              </a:defRPr>
            </a:pPr>
            <a:r>
              <a:rPr sz="956" b="1">
                <a:solidFill>
                  <a:srgbClr val="A84A2E"/>
                </a:solidFill>
                <a:latin typeface="Helvetica Neue"/>
                <a:ea typeface="Helvetica Neue"/>
                <a:cs typeface="Helvetica Neue"/>
              </a:rPr>
              <a:t>3 of 8 chose this answer</a:t>
            </a:r>
          </a:p>
        </p:txBody>
      </p:sp>
    </p:spTree>
    <p:extLst>
      <p:ext uri="{BB962C8B-B14F-4D97-AF65-F5344CB8AC3E}">
        <p14:creationId xmlns:p14="http://schemas.microsoft.com/office/powerpoint/2010/main" val="1804174781"/>
      </p:ext>
    </p:extLst>
  </p:cSld>
</p:sld>
</file>

<file path=ppt/slides/slide17.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16" name="eyebrow-16">
            <a:extLst xmlns:a="http://schemas.openxmlformats.org/drawingml/2006/main">
              <a:ext uri="{FF2B5EF4-FFF2-40B4-BE49-F238E27FC236}">
                <a16:creationId xmlns:a16="http://schemas.microsoft.com/office/drawing/2014/main" id="{90A4DD0B-9FF1-4E84-849A-B75FF6445226}"/>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CLASS PATTERN</a:t>
            </a:r>
          </a:p>
        </p:txBody>
      </p:sp>
      <p:sp>
        <p:nvSpPr>
          <p:cNvPr id="2" name="title-16">
            <a:extLst xmlns:a="http://schemas.openxmlformats.org/drawingml/2006/main">
              <a:ext uri="{FF2B5EF4-FFF2-40B4-BE49-F238E27FC236}">
                <a16:creationId xmlns:a16="http://schemas.microsoft.com/office/drawing/2014/main" id="{99D482B0-C67F-4CEA-9CF7-9943B4B6111B}"/>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We saw change more clearly than level</a:t>
            </a:r>
          </a:p>
        </p:txBody>
      </p:sp>
      <p:sp>
        <p:nvSpPr>
          <p:cNvPr id="3" name="">
            <a:extLst xmlns:a="http://schemas.openxmlformats.org/drawingml/2006/main">
              <a:ext uri="{FF2B5EF4-FFF2-40B4-BE49-F238E27FC236}">
                <a16:creationId xmlns:a16="http://schemas.microsoft.com/office/drawing/2014/main" id="{38894C47-F693-40E3-A6ED-1BFFC3907A3B}"/>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4" name="summary-intro">
            <a:extLst xmlns:a="http://schemas.openxmlformats.org/drawingml/2006/main">
              <a:ext uri="{FF2B5EF4-FFF2-40B4-BE49-F238E27FC236}">
                <a16:creationId xmlns:a16="http://schemas.microsoft.com/office/drawing/2014/main" id="{0D5D2A36-0B3A-40FD-95D7-308C5DDACAFE}"/>
              </a:ext>
            </a:extLst>
          </p:cNvPr>
          <p:cNvSpPr>
            <a:spLocks xmlns:a="http://schemas.openxmlformats.org/drawingml/2006/main" noGrp="1"/>
          </p:cNvSpPr>
          <p:nvPr/>
        </p:nvSpPr>
        <p:spPr>
          <a:xfrm xmlns:a="http://schemas.openxmlformats.org/drawingml/2006/main">
            <a:off x="400050" y="1228725"/>
            <a:ext cx="8343900" cy="442913"/>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406">
                <a:solidFill>
                  <a:srgbClr val="7A7368"/>
                </a:solidFill>
                <a:latin typeface="Helvetica Neue"/>
                <a:ea typeface="Helvetica Neue"/>
                <a:cs typeface="Helvetica Neue"/>
              </a:defRPr>
            </a:pPr>
            <a:r>
              <a:rPr sz="1406">
                <a:solidFill>
                  <a:srgbClr val="7A7368"/>
                </a:solidFill>
                <a:latin typeface="Helvetica Neue"/>
                <a:ea typeface="Helvetica Neue"/>
                <a:cs typeface="Helvetica Neue"/>
              </a:rPr>
              <a:t>The strongest answers concerned direction of change. The hardest questions asked where the world stands now.</a:t>
            </a:r>
          </a:p>
        </p:txBody>
      </p:sp>
      <p:sp>
        <p:nvSpPr>
          <p:cNvPr id="5" name="summary-panel-1">
            <a:extLst xmlns:a="http://schemas.openxmlformats.org/drawingml/2006/main">
              <a:ext uri="{FF2B5EF4-FFF2-40B4-BE49-F238E27FC236}">
                <a16:creationId xmlns:a16="http://schemas.microsoft.com/office/drawing/2014/main" id="{8940CC63-2436-47CC-A8C3-16BA0DA1A6EF}"/>
              </a:ext>
            </a:extLst>
          </p:cNvPr>
          <p:cNvSpPr>
            <a:spLocks xmlns:a="http://schemas.openxmlformats.org/drawingml/2006/main" noGrp="1"/>
          </p:cNvSpPr>
          <p:nvPr/>
        </p:nvSpPr>
        <p:spPr>
          <a:xfrm xmlns:a="http://schemas.openxmlformats.org/drawingml/2006/main">
            <a:off x="400050" y="2028825"/>
            <a:ext cx="2428875" cy="1785938"/>
          </a:xfrm>
          <a:prstGeom xmlns:a="http://schemas.openxmlformats.org/drawingml/2006/main" prst="rect">
            <a:avLst/>
          </a:prstGeom>
          <a:solidFill xmlns:a="http://schemas.openxmlformats.org/drawingml/2006/main">
            <a:srgbClr val="EEE8E0"/>
          </a:solidFill>
          <a:ln xmlns:a="http://schemas.openxmlformats.org/drawingml/2006/main" w="7144">
            <a:solidFill>
              <a:srgbClr val="D8D0C6"/>
            </a:solidFill>
            <a:prstDash val="solid"/>
          </a:ln>
        </p:spPr>
        <p:txBody>
          <a:bodyPr xmlns:a="http://schemas.openxmlformats.org/drawingml/2006/main"/>
          <a:lstStyle xmlns:a="http://schemas.openxmlformats.org/drawingml/2006/main"/>
          <a:p xmlns:a="http://schemas.openxmlformats.org/drawingml/2006/main"/>
        </p:txBody>
      </p:sp>
      <p:sp>
        <p:nvSpPr>
          <p:cNvPr id="6" name="summary-stat-1">
            <a:extLst xmlns:a="http://schemas.openxmlformats.org/drawingml/2006/main">
              <a:ext uri="{FF2B5EF4-FFF2-40B4-BE49-F238E27FC236}">
                <a16:creationId xmlns:a16="http://schemas.microsoft.com/office/drawing/2014/main" id="{A2430E36-C329-4F9A-ACFE-44FAC03AE4DA}"/>
              </a:ext>
            </a:extLst>
          </p:cNvPr>
          <p:cNvSpPr>
            <a:spLocks xmlns:a="http://schemas.openxmlformats.org/drawingml/2006/main" noGrp="1"/>
          </p:cNvSpPr>
          <p:nvPr/>
        </p:nvSpPr>
        <p:spPr>
          <a:xfrm xmlns:a="http://schemas.openxmlformats.org/drawingml/2006/main">
            <a:off x="600075" y="2300288"/>
            <a:ext cx="2028825" cy="6429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3150" b="1">
                <a:solidFill>
                  <a:srgbClr val="1E1A16"/>
                </a:solidFill>
                <a:latin typeface="Helvetica Neue"/>
                <a:ea typeface="Helvetica Neue"/>
                <a:cs typeface="Helvetica Neue"/>
              </a:defRPr>
            </a:pPr>
            <a:r>
              <a:rPr sz="3150" b="1">
                <a:solidFill>
                  <a:srgbClr val="1E1A16"/>
                </a:solidFill>
                <a:latin typeface="Helvetica Neue"/>
                <a:ea typeface="Helvetica Neue"/>
                <a:cs typeface="Helvetica Neue"/>
              </a:rPr>
              <a:t>75%</a:t>
            </a:r>
          </a:p>
        </p:txBody>
      </p:sp>
      <p:sp>
        <p:nvSpPr>
          <p:cNvPr id="7" name="summary-label-1">
            <a:extLst xmlns:a="http://schemas.openxmlformats.org/drawingml/2006/main">
              <a:ext uri="{FF2B5EF4-FFF2-40B4-BE49-F238E27FC236}">
                <a16:creationId xmlns:a16="http://schemas.microsoft.com/office/drawing/2014/main" id="{5C389987-C16F-4AC1-B085-913C9232CED1}"/>
              </a:ext>
            </a:extLst>
          </p:cNvPr>
          <p:cNvSpPr>
            <a:spLocks xmlns:a="http://schemas.openxmlformats.org/drawingml/2006/main" noGrp="1"/>
          </p:cNvSpPr>
          <p:nvPr/>
        </p:nvSpPr>
        <p:spPr>
          <a:xfrm xmlns:a="http://schemas.openxmlformats.org/drawingml/2006/main">
            <a:off x="600075" y="3028950"/>
            <a:ext cx="2028825" cy="500063"/>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recognized the decline</a:t>
            </a:r>
          </a:p>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in disaster deaths</a:t>
            </a:r>
          </a:p>
        </p:txBody>
      </p:sp>
      <p:sp>
        <p:nvSpPr>
          <p:cNvPr id="8" name="summary-panel-2">
            <a:extLst xmlns:a="http://schemas.openxmlformats.org/drawingml/2006/main">
              <a:ext uri="{FF2B5EF4-FFF2-40B4-BE49-F238E27FC236}">
                <a16:creationId xmlns:a16="http://schemas.microsoft.com/office/drawing/2014/main" id="{B6376D12-F35F-4503-82FB-6C601807A444}"/>
              </a:ext>
            </a:extLst>
          </p:cNvPr>
          <p:cNvSpPr>
            <a:spLocks xmlns:a="http://schemas.openxmlformats.org/drawingml/2006/main" noGrp="1"/>
          </p:cNvSpPr>
          <p:nvPr/>
        </p:nvSpPr>
        <p:spPr>
          <a:xfrm xmlns:a="http://schemas.openxmlformats.org/drawingml/2006/main">
            <a:off x="3228975" y="2028825"/>
            <a:ext cx="2428875" cy="1785938"/>
          </a:xfrm>
          <a:prstGeom xmlns:a="http://schemas.openxmlformats.org/drawingml/2006/main" prst="rect">
            <a:avLst/>
          </a:prstGeom>
          <a:solidFill xmlns:a="http://schemas.openxmlformats.org/drawingml/2006/main">
            <a:srgbClr val="EEE8E0"/>
          </a:solidFill>
          <a:ln xmlns:a="http://schemas.openxmlformats.org/drawingml/2006/main" w="7144">
            <a:solidFill>
              <a:srgbClr val="D8D0C6"/>
            </a:solidFill>
            <a:prstDash val="solid"/>
          </a:ln>
        </p:spPr>
        <p:txBody>
          <a:bodyPr xmlns:a="http://schemas.openxmlformats.org/drawingml/2006/main"/>
          <a:lstStyle xmlns:a="http://schemas.openxmlformats.org/drawingml/2006/main"/>
          <a:p xmlns:a="http://schemas.openxmlformats.org/drawingml/2006/main"/>
        </p:txBody>
      </p:sp>
      <p:sp>
        <p:nvSpPr>
          <p:cNvPr id="9" name="summary-stat-2">
            <a:extLst xmlns:a="http://schemas.openxmlformats.org/drawingml/2006/main">
              <a:ext uri="{FF2B5EF4-FFF2-40B4-BE49-F238E27FC236}">
                <a16:creationId xmlns:a16="http://schemas.microsoft.com/office/drawing/2014/main" id="{E5011522-B0C6-4418-8FE4-63B07EE4FEBD}"/>
              </a:ext>
            </a:extLst>
          </p:cNvPr>
          <p:cNvSpPr>
            <a:spLocks xmlns:a="http://schemas.openxmlformats.org/drawingml/2006/main" noGrp="1"/>
          </p:cNvSpPr>
          <p:nvPr/>
        </p:nvSpPr>
        <p:spPr>
          <a:xfrm xmlns:a="http://schemas.openxmlformats.org/drawingml/2006/main">
            <a:off x="3429000" y="2300288"/>
            <a:ext cx="2028825" cy="6429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3150" b="1">
                <a:solidFill>
                  <a:srgbClr val="1E1A16"/>
                </a:solidFill>
                <a:latin typeface="Helvetica Neue"/>
                <a:ea typeface="Helvetica Neue"/>
                <a:cs typeface="Helvetica Neue"/>
              </a:defRPr>
            </a:pPr>
            <a:r>
              <a:rPr sz="3150" b="1">
                <a:solidFill>
                  <a:srgbClr val="1E1A16"/>
                </a:solidFill>
                <a:latin typeface="Helvetica Neue"/>
                <a:ea typeface="Helvetica Neue"/>
                <a:cs typeface="Helvetica Neue"/>
              </a:rPr>
              <a:t>50%</a:t>
            </a:r>
          </a:p>
        </p:txBody>
      </p:sp>
      <p:sp>
        <p:nvSpPr>
          <p:cNvPr id="10" name="summary-label-2">
            <a:extLst xmlns:a="http://schemas.openxmlformats.org/drawingml/2006/main">
              <a:ext uri="{FF2B5EF4-FFF2-40B4-BE49-F238E27FC236}">
                <a16:creationId xmlns:a16="http://schemas.microsoft.com/office/drawing/2014/main" id="{B5191AA5-7DEE-4FFD-A001-998283524724}"/>
              </a:ext>
            </a:extLst>
          </p:cNvPr>
          <p:cNvSpPr>
            <a:spLocks xmlns:a="http://schemas.openxmlformats.org/drawingml/2006/main" noGrp="1"/>
          </p:cNvSpPr>
          <p:nvPr/>
        </p:nvSpPr>
        <p:spPr>
          <a:xfrm xmlns:a="http://schemas.openxmlformats.org/drawingml/2006/main">
            <a:off x="3429000" y="3028950"/>
            <a:ext cx="2028825" cy="500063"/>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recognized the decline</a:t>
            </a:r>
          </a:p>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in extreme poverty</a:t>
            </a:r>
          </a:p>
        </p:txBody>
      </p:sp>
      <p:sp>
        <p:nvSpPr>
          <p:cNvPr id="11" name="summary-panel-3">
            <a:extLst xmlns:a="http://schemas.openxmlformats.org/drawingml/2006/main">
              <a:ext uri="{FF2B5EF4-FFF2-40B4-BE49-F238E27FC236}">
                <a16:creationId xmlns:a16="http://schemas.microsoft.com/office/drawing/2014/main" id="{92F89FC5-3F63-497D-879C-79C11318B8BD}"/>
              </a:ext>
            </a:extLst>
          </p:cNvPr>
          <p:cNvSpPr>
            <a:spLocks xmlns:a="http://schemas.openxmlformats.org/drawingml/2006/main" noGrp="1"/>
          </p:cNvSpPr>
          <p:nvPr/>
        </p:nvSpPr>
        <p:spPr>
          <a:xfrm xmlns:a="http://schemas.openxmlformats.org/drawingml/2006/main">
            <a:off x="6057900" y="2028825"/>
            <a:ext cx="2428875" cy="1785938"/>
          </a:xfrm>
          <a:prstGeom xmlns:a="http://schemas.openxmlformats.org/drawingml/2006/main" prst="rect">
            <a:avLst/>
          </a:prstGeom>
          <a:solidFill xmlns:a="http://schemas.openxmlformats.org/drawingml/2006/main">
            <a:srgbClr val="EEE8E0"/>
          </a:solidFill>
          <a:ln xmlns:a="http://schemas.openxmlformats.org/drawingml/2006/main" w="7144">
            <a:solidFill>
              <a:srgbClr val="D8D0C6"/>
            </a:solidFill>
            <a:prstDash val="solid"/>
          </a:ln>
        </p:spPr>
        <p:txBody>
          <a:bodyPr xmlns:a="http://schemas.openxmlformats.org/drawingml/2006/main"/>
          <a:lstStyle xmlns:a="http://schemas.openxmlformats.org/drawingml/2006/main"/>
          <a:p xmlns:a="http://schemas.openxmlformats.org/drawingml/2006/main"/>
        </p:txBody>
      </p:sp>
      <p:sp>
        <p:nvSpPr>
          <p:cNvPr id="12" name="summary-stat-3">
            <a:extLst xmlns:a="http://schemas.openxmlformats.org/drawingml/2006/main">
              <a:ext uri="{FF2B5EF4-FFF2-40B4-BE49-F238E27FC236}">
                <a16:creationId xmlns:a16="http://schemas.microsoft.com/office/drawing/2014/main" id="{D4A8F7BC-6F22-455F-AC37-36E5676D69A6}"/>
              </a:ext>
            </a:extLst>
          </p:cNvPr>
          <p:cNvSpPr>
            <a:spLocks xmlns:a="http://schemas.openxmlformats.org/drawingml/2006/main" noGrp="1"/>
          </p:cNvSpPr>
          <p:nvPr/>
        </p:nvSpPr>
        <p:spPr>
          <a:xfrm xmlns:a="http://schemas.openxmlformats.org/drawingml/2006/main">
            <a:off x="6257925" y="2300288"/>
            <a:ext cx="2028825" cy="6429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3150" b="1">
                <a:solidFill>
                  <a:srgbClr val="1E1A16"/>
                </a:solidFill>
                <a:latin typeface="Helvetica Neue"/>
                <a:ea typeface="Helvetica Neue"/>
                <a:cs typeface="Helvetica Neue"/>
              </a:defRPr>
            </a:pPr>
            <a:r>
              <a:rPr sz="3150" b="1">
                <a:solidFill>
                  <a:srgbClr val="1E1A16"/>
                </a:solidFill>
                <a:latin typeface="Helvetica Neue"/>
                <a:ea typeface="Helvetica Neue"/>
                <a:cs typeface="Helvetica Neue"/>
              </a:rPr>
              <a:t>0%</a:t>
            </a:r>
          </a:p>
        </p:txBody>
      </p:sp>
      <p:sp>
        <p:nvSpPr>
          <p:cNvPr id="13" name="summary-label-3">
            <a:extLst xmlns:a="http://schemas.openxmlformats.org/drawingml/2006/main">
              <a:ext uri="{FF2B5EF4-FFF2-40B4-BE49-F238E27FC236}">
                <a16:creationId xmlns:a16="http://schemas.microsoft.com/office/drawing/2014/main" id="{13A0D996-44C7-478A-B67C-EDF1A8D5BE88}"/>
              </a:ext>
            </a:extLst>
          </p:cNvPr>
          <p:cNvSpPr>
            <a:spLocks xmlns:a="http://schemas.openxmlformats.org/drawingml/2006/main" noGrp="1"/>
          </p:cNvSpPr>
          <p:nvPr/>
        </p:nvSpPr>
        <p:spPr>
          <a:xfrm xmlns:a="http://schemas.openxmlformats.org/drawingml/2006/main">
            <a:off x="6257925" y="3028950"/>
            <a:ext cx="2028825" cy="500063"/>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identified the schooling rate</a:t>
            </a:r>
          </a:p>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or low-income share</a:t>
            </a:r>
          </a:p>
        </p:txBody>
      </p:sp>
      <p:sp>
        <p:nvSpPr>
          <p:cNvPr id="14" name="chimp-note">
            <a:extLst xmlns:a="http://schemas.openxmlformats.org/drawingml/2006/main">
              <a:ext uri="{FF2B5EF4-FFF2-40B4-BE49-F238E27FC236}">
                <a16:creationId xmlns:a16="http://schemas.microsoft.com/office/drawing/2014/main" id="{70A83FDE-4A0B-4FC6-95B5-AA0FF02C3408}"/>
              </a:ext>
            </a:extLst>
          </p:cNvPr>
          <p:cNvSpPr>
            <a:spLocks xmlns:a="http://schemas.openxmlformats.org/drawingml/2006/main" noGrp="1"/>
          </p:cNvSpPr>
          <p:nvPr/>
        </p:nvSpPr>
        <p:spPr>
          <a:xfrm xmlns:a="http://schemas.openxmlformats.org/drawingml/2006/main">
            <a:off x="400050" y="4086225"/>
            <a:ext cx="83439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238" b="1">
                <a:solidFill>
                  <a:srgbClr val="7A7368"/>
                </a:solidFill>
                <a:latin typeface="Helvetica Neue"/>
                <a:ea typeface="Helvetica Neue"/>
                <a:cs typeface="Helvetica Neue"/>
              </a:defRPr>
            </a:pPr>
            <a:r>
              <a:rPr sz="1238" b="1">
                <a:solidFill>
                  <a:srgbClr val="7A7368"/>
                </a:solidFill>
                <a:latin typeface="Helvetica Neue"/>
                <a:ea typeface="Helvetica Neue"/>
                <a:cs typeface="Helvetica Neue"/>
              </a:rPr>
              <a:t>19 of 56 answers aligned (34%) — close to Rosling's 33% chimpanzee benchmark.*</a:t>
            </a:r>
          </a:p>
        </p:txBody>
      </p:sp>
      <p:sp>
        <p:nvSpPr>
          <p:cNvPr id="15" name="chimp-footnote">
            <a:extLst xmlns:a="http://schemas.openxmlformats.org/drawingml/2006/main">
              <a:ext uri="{FF2B5EF4-FFF2-40B4-BE49-F238E27FC236}">
                <a16:creationId xmlns:a16="http://schemas.microsoft.com/office/drawing/2014/main" id="{5C329AE7-6959-4676-B6FF-33EE7378BB8F}"/>
              </a:ext>
            </a:extLst>
          </p:cNvPr>
          <p:cNvSpPr>
            <a:spLocks xmlns:a="http://schemas.openxmlformats.org/drawingml/2006/main" noGrp="1"/>
          </p:cNvSpPr>
          <p:nvPr/>
        </p:nvSpPr>
        <p:spPr>
          <a:xfrm xmlns:a="http://schemas.openxmlformats.org/drawingml/2006/main">
            <a:off x="400050" y="4400550"/>
            <a:ext cx="7143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844">
                <a:solidFill>
                  <a:srgbClr val="7A7368"/>
                </a:solidFill>
                <a:latin typeface="Helvetica Neue"/>
                <a:ea typeface="Helvetica Neue"/>
                <a:cs typeface="Helvetica Neue"/>
              </a:defRPr>
            </a:pPr>
            <a:r>
              <a:rPr sz="844">
                <a:solidFill>
                  <a:srgbClr val="7A7368"/>
                </a:solidFill>
                <a:latin typeface="Helvetica Neue"/>
                <a:ea typeface="Helvetica Neue"/>
                <a:cs typeface="Helvetica Neue"/>
              </a:rPr>
              <a:t>*Illustrative only: this survey added 'Not sure' and one extra response option.</a:t>
            </a:r>
          </a:p>
        </p:txBody>
      </p:sp>
    </p:spTree>
    <p:extLst>
      <p:ext uri="{BB962C8B-B14F-4D97-AF65-F5344CB8AC3E}">
        <p14:creationId xmlns:p14="http://schemas.microsoft.com/office/powerpoint/2010/main" val="1843434793"/>
      </p:ext>
    </p:extLst>
  </p:cSld>
</p:sld>
</file>

<file path=ppt/slides/slide18.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10" name="eyebrow-17">
            <a:extLst xmlns:a="http://schemas.openxmlformats.org/drawingml/2006/main">
              <a:ext uri="{FF2B5EF4-FFF2-40B4-BE49-F238E27FC236}">
                <a16:creationId xmlns:a16="http://schemas.microsoft.com/office/drawing/2014/main" id="{108B8AE4-FBBD-49DC-8F52-95C5CD1B7050}"/>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DISCUSSION</a:t>
            </a:r>
          </a:p>
        </p:txBody>
      </p:sp>
      <p:sp>
        <p:nvSpPr>
          <p:cNvPr id="2" name="title-17">
            <a:extLst xmlns:a="http://schemas.openxmlformats.org/drawingml/2006/main">
              <a:ext uri="{FF2B5EF4-FFF2-40B4-BE49-F238E27FC236}">
                <a16:creationId xmlns:a16="http://schemas.microsoft.com/office/drawing/2014/main" id="{3118FBD9-3166-45AC-B337-726C3ECEA1AD}"/>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What shaped our guesses?</a:t>
            </a:r>
          </a:p>
        </p:txBody>
      </p:sp>
      <p:sp>
        <p:nvSpPr>
          <p:cNvPr id="3" name="">
            <a:extLst xmlns:a="http://schemas.openxmlformats.org/drawingml/2006/main">
              <a:ext uri="{FF2B5EF4-FFF2-40B4-BE49-F238E27FC236}">
                <a16:creationId xmlns:a16="http://schemas.microsoft.com/office/drawing/2014/main" id="{41DF4850-329F-483E-A592-2A105F0147FD}"/>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4" name="left-heading">
            <a:extLst xmlns:a="http://schemas.openxmlformats.org/drawingml/2006/main">
              <a:ext uri="{FF2B5EF4-FFF2-40B4-BE49-F238E27FC236}">
                <a16:creationId xmlns:a16="http://schemas.microsoft.com/office/drawing/2014/main" id="{574C2ABB-C539-44C4-BEFF-408F0F4BF0EE}"/>
              </a:ext>
            </a:extLst>
          </p:cNvPr>
          <p:cNvSpPr>
            <a:spLocks xmlns:a="http://schemas.openxmlformats.org/drawingml/2006/main" noGrp="1"/>
          </p:cNvSpPr>
          <p:nvPr/>
        </p:nvSpPr>
        <p:spPr>
          <a:xfrm xmlns:a="http://schemas.openxmlformats.org/drawingml/2006/main">
            <a:off x="400050" y="1385888"/>
            <a:ext cx="3786188" cy="314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688" b="1">
                <a:solidFill>
                  <a:srgbClr val="1E1A16"/>
                </a:solidFill>
                <a:latin typeface="Helvetica Neue"/>
                <a:ea typeface="Helvetica Neue"/>
                <a:cs typeface="Helvetica Neue"/>
              </a:defRPr>
            </a:pPr>
            <a:r>
              <a:rPr sz="1688" b="1">
                <a:solidFill>
                  <a:srgbClr val="1E1A16"/>
                </a:solidFill>
                <a:latin typeface="Helvetica Neue"/>
                <a:ea typeface="Helvetica Neue"/>
                <a:cs typeface="Helvetica Neue"/>
              </a:rPr>
              <a:t>Images and experience</a:t>
            </a:r>
          </a:p>
        </p:txBody>
      </p:sp>
      <p:sp>
        <p:nvSpPr>
          <p:cNvPr id="5" name="left-body">
            <a:extLst xmlns:a="http://schemas.openxmlformats.org/drawingml/2006/main">
              <a:ext uri="{FF2B5EF4-FFF2-40B4-BE49-F238E27FC236}">
                <a16:creationId xmlns:a16="http://schemas.microsoft.com/office/drawing/2014/main" id="{B0A149E2-1172-411F-B0F2-E6BE78690371}"/>
              </a:ext>
            </a:extLst>
          </p:cNvPr>
          <p:cNvSpPr>
            <a:spLocks xmlns:a="http://schemas.openxmlformats.org/drawingml/2006/main" noGrp="1"/>
          </p:cNvSpPr>
          <p:nvPr/>
        </p:nvSpPr>
        <p:spPr>
          <a:xfrm xmlns:a="http://schemas.openxmlformats.org/drawingml/2006/main">
            <a:off x="400050" y="1885950"/>
            <a:ext cx="3786188" cy="150018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406">
                <a:solidFill>
                  <a:srgbClr val="7A7368"/>
                </a:solidFill>
                <a:latin typeface="Helvetica Neue"/>
                <a:ea typeface="Helvetica Neue"/>
                <a:cs typeface="Helvetica Neue"/>
              </a:defRPr>
            </a:pPr>
            <a:r>
              <a:rPr sz="1406">
                <a:solidFill>
                  <a:srgbClr val="7A7368"/>
                </a:solidFill>
                <a:latin typeface="Helvetica Neue"/>
                <a:ea typeface="Helvetica Neue"/>
                <a:cs typeface="Helvetica Neue"/>
              </a:rPr>
              <a:t>Urban India</a:t>
            </a:r>
          </a:p>
          <a:p xmlns:a="http://schemas.openxmlformats.org/drawingml/2006/main">
            <a:pPr algn="l">
              <a:buNone/>
              <a:defRPr sz="1406">
                <a:solidFill>
                  <a:srgbClr val="7A7368"/>
                </a:solidFill>
                <a:latin typeface="Helvetica Neue"/>
                <a:ea typeface="Helvetica Neue"/>
                <a:cs typeface="Helvetica Neue"/>
              </a:defRPr>
            </a:pPr>
            <a:r>
              <a:rPr sz="1406">
                <a:solidFill>
                  <a:srgbClr val="7A7368"/>
                </a:solidFill>
                <a:latin typeface="Helvetica Neue"/>
                <a:ea typeface="Helvetica Neue"/>
                <a:cs typeface="Helvetica Neue"/>
              </a:rPr>
              <a:t>Poverty witnessed in South Africa</a:t>
            </a:r>
          </a:p>
          <a:p xmlns:a="http://schemas.openxmlformats.org/drawingml/2006/main">
            <a:pPr algn="l">
              <a:buNone/>
              <a:defRPr sz="1406">
                <a:solidFill>
                  <a:srgbClr val="7A7368"/>
                </a:solidFill>
                <a:latin typeface="Helvetica Neue"/>
                <a:ea typeface="Helvetica Neue"/>
                <a:cs typeface="Helvetica Neue"/>
              </a:defRPr>
            </a:pPr>
            <a:r>
              <a:rPr sz="1406">
                <a:solidFill>
                  <a:srgbClr val="7A7368"/>
                </a:solidFill>
                <a:latin typeface="Helvetica Neue"/>
                <a:ea typeface="Helvetica Neue"/>
                <a:cs typeface="Helvetica Neue"/>
              </a:rPr>
              <a:t>Charity images of hunger</a:t>
            </a:r>
          </a:p>
          <a:p xmlns:a="http://schemas.openxmlformats.org/drawingml/2006/main">
            <a:pPr algn="l">
              <a:buNone/>
              <a:defRPr sz="1406">
                <a:solidFill>
                  <a:srgbClr val="7A7368"/>
                </a:solidFill>
                <a:latin typeface="Helvetica Neue"/>
                <a:ea typeface="Helvetica Neue"/>
                <a:cs typeface="Helvetica Neue"/>
              </a:defRPr>
            </a:pPr>
            <a:r>
              <a:rPr sz="1406">
                <a:solidFill>
                  <a:srgbClr val="7A7368"/>
                </a:solidFill>
                <a:latin typeface="Helvetica Neue"/>
                <a:ea typeface="Helvetica Neue"/>
                <a:cs typeface="Helvetica Neue"/>
              </a:rPr>
              <a:t>What poverty looks like—or does not look like—at home</a:t>
            </a:r>
          </a:p>
        </p:txBody>
      </p:sp>
      <p:sp>
        <p:nvSpPr>
          <p:cNvPr id="6" name="right-heading">
            <a:extLst xmlns:a="http://schemas.openxmlformats.org/drawingml/2006/main">
              <a:ext uri="{FF2B5EF4-FFF2-40B4-BE49-F238E27FC236}">
                <a16:creationId xmlns:a16="http://schemas.microsoft.com/office/drawing/2014/main" id="{0069A8A2-36A8-47DC-86E2-E1FD30580A35}"/>
              </a:ext>
            </a:extLst>
          </p:cNvPr>
          <p:cNvSpPr>
            <a:spLocks xmlns:a="http://schemas.openxmlformats.org/drawingml/2006/main" noGrp="1"/>
          </p:cNvSpPr>
          <p:nvPr/>
        </p:nvSpPr>
        <p:spPr>
          <a:xfrm xmlns:a="http://schemas.openxmlformats.org/drawingml/2006/main">
            <a:off x="4829175" y="1385888"/>
            <a:ext cx="3786188" cy="314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688" b="1">
                <a:solidFill>
                  <a:srgbClr val="1E1A16"/>
                </a:solidFill>
                <a:latin typeface="Helvetica Neue"/>
                <a:ea typeface="Helvetica Neue"/>
                <a:cs typeface="Helvetica Neue"/>
              </a:defRPr>
            </a:pPr>
            <a:r>
              <a:rPr sz="1688" b="1">
                <a:solidFill>
                  <a:srgbClr val="1E1A16"/>
                </a:solidFill>
                <a:latin typeface="Helvetica Neue"/>
                <a:ea typeface="Helvetica Neue"/>
                <a:cs typeface="Helvetica Neue"/>
              </a:rPr>
              <a:t>Stories we used</a:t>
            </a:r>
          </a:p>
        </p:txBody>
      </p:sp>
      <p:sp>
        <p:nvSpPr>
          <p:cNvPr id="7" name="right-body">
            <a:extLst xmlns:a="http://schemas.openxmlformats.org/drawingml/2006/main">
              <a:ext uri="{FF2B5EF4-FFF2-40B4-BE49-F238E27FC236}">
                <a16:creationId xmlns:a16="http://schemas.microsoft.com/office/drawing/2014/main" id="{2BCC8DBF-EC75-49F2-80D9-0C6FCCD2A6B1}"/>
              </a:ext>
            </a:extLst>
          </p:cNvPr>
          <p:cNvSpPr>
            <a:spLocks xmlns:a="http://schemas.openxmlformats.org/drawingml/2006/main" noGrp="1"/>
          </p:cNvSpPr>
          <p:nvPr/>
        </p:nvSpPr>
        <p:spPr>
          <a:xfrm xmlns:a="http://schemas.openxmlformats.org/drawingml/2006/main">
            <a:off x="4829175" y="1885950"/>
            <a:ext cx="3786188" cy="150018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406">
                <a:solidFill>
                  <a:srgbClr val="7A7368"/>
                </a:solidFill>
                <a:latin typeface="Helvetica Neue"/>
                <a:ea typeface="Helvetica Neue"/>
                <a:cs typeface="Helvetica Neue"/>
              </a:defRPr>
            </a:pPr>
            <a:r>
              <a:rPr sz="1406">
                <a:solidFill>
                  <a:srgbClr val="7A7368"/>
                </a:solidFill>
                <a:latin typeface="Helvetica Neue"/>
                <a:ea typeface="Helvetica Neue"/>
                <a:cs typeface="Helvetica Neue"/>
              </a:rPr>
              <a:t>Higher fertility means more people must be poor</a:t>
            </a:r>
          </a:p>
          <a:p xmlns:a="http://schemas.openxmlformats.org/drawingml/2006/main">
            <a:pPr algn="l">
              <a:buNone/>
              <a:defRPr sz="1406">
                <a:solidFill>
                  <a:srgbClr val="7A7368"/>
                </a:solidFill>
                <a:latin typeface="Helvetica Neue"/>
                <a:ea typeface="Helvetica Neue"/>
                <a:cs typeface="Helvetica Neue"/>
              </a:defRPr>
            </a:pPr>
            <a:r>
              <a:rPr sz="1406">
                <a:solidFill>
                  <a:srgbClr val="7A7368"/>
                </a:solidFill>
                <a:latin typeface="Helvetica Neue"/>
                <a:ea typeface="Helvetica Neue"/>
                <a:cs typeface="Helvetica Neue"/>
              </a:rPr>
              <a:t>Science and agriculture should reduce poverty</a:t>
            </a:r>
          </a:p>
          <a:p xmlns:a="http://schemas.openxmlformats.org/drawingml/2006/main">
            <a:pPr algn="l">
              <a:buNone/>
              <a:defRPr sz="1406">
                <a:solidFill>
                  <a:srgbClr val="7A7368"/>
                </a:solidFill>
                <a:latin typeface="Helvetica Neue"/>
                <a:ea typeface="Helvetica Neue"/>
                <a:cs typeface="Helvetica Neue"/>
              </a:defRPr>
            </a:pPr>
            <a:r>
              <a:rPr sz="1406">
                <a:solidFill>
                  <a:srgbClr val="7A7368"/>
                </a:solidFill>
                <a:latin typeface="Helvetica Neue"/>
                <a:ea typeface="Helvetica Neue"/>
                <a:cs typeface="Helvetica Neue"/>
              </a:rPr>
              <a:t>The world feels safer—but new dangers keep appearing</a:t>
            </a:r>
          </a:p>
          <a:p xmlns:a="http://schemas.openxmlformats.org/drawingml/2006/main">
            <a:pPr algn="l">
              <a:buNone/>
              <a:defRPr sz="1406">
                <a:solidFill>
                  <a:srgbClr val="7A7368"/>
                </a:solidFill>
                <a:latin typeface="Helvetica Neue"/>
                <a:ea typeface="Helvetica Neue"/>
                <a:cs typeface="Helvetica Neue"/>
              </a:defRPr>
            </a:pPr>
            <a:r>
              <a:rPr sz="1406">
                <a:solidFill>
                  <a:srgbClr val="7A7368"/>
                </a:solidFill>
                <a:latin typeface="Helvetica Neue"/>
                <a:ea typeface="Helvetica Neue"/>
                <a:cs typeface="Helvetica Neue"/>
              </a:rPr>
              <a:t>Low- and middle-income are hard categories to picture</a:t>
            </a:r>
          </a:p>
        </p:txBody>
      </p:sp>
      <p:sp>
        <p:nvSpPr>
          <p:cNvPr id="8" name="">
            <a:extLst xmlns:a="http://schemas.openxmlformats.org/drawingml/2006/main">
              <a:ext uri="{FF2B5EF4-FFF2-40B4-BE49-F238E27FC236}">
                <a16:creationId xmlns:a16="http://schemas.microsoft.com/office/drawing/2014/main" id="{41D45185-E74C-4242-A99B-1B68D6A93599}"/>
              </a:ext>
            </a:extLst>
          </p:cNvPr>
          <p:cNvSpPr>
            <a:spLocks xmlns:a="http://schemas.openxmlformats.org/drawingml/2006/main" noGrp="1"/>
          </p:cNvSpPr>
          <p:nvPr/>
        </p:nvSpPr>
        <p:spPr>
          <a:xfrm xmlns:a="http://schemas.openxmlformats.org/drawingml/2006/main">
            <a:off x="400050" y="3686175"/>
            <a:ext cx="8343900" cy="21431"/>
          </a:xfrm>
          <a:prstGeom xmlns:a="http://schemas.openxmlformats.org/drawingml/2006/main" prst="rect">
            <a:avLst/>
          </a:prstGeom>
          <a:solidFill xmlns:a="http://schemas.openxmlformats.org/drawingml/2006/main">
            <a:srgbClr val="3D8DFF"/>
          </a:solidFill>
          <a:ln xmlns:a="http://schemas.openxmlformats.org/drawingml/2006/main" w="0">
            <a:solidFill>
              <a:srgbClr val="3D8DFF"/>
            </a:solidFill>
            <a:prstDash val="solid"/>
          </a:ln>
        </p:spPr>
        <p:txBody>
          <a:bodyPr xmlns:a="http://schemas.openxmlformats.org/drawingml/2006/main"/>
          <a:lstStyle xmlns:a="http://schemas.openxmlformats.org/drawingml/2006/main"/>
          <a:p xmlns:a="http://schemas.openxmlformats.org/drawingml/2006/main"/>
        </p:txBody>
      </p:sp>
      <p:sp>
        <p:nvSpPr>
          <p:cNvPr id="9" name="closing-question">
            <a:extLst xmlns:a="http://schemas.openxmlformats.org/drawingml/2006/main">
              <a:ext uri="{FF2B5EF4-FFF2-40B4-BE49-F238E27FC236}">
                <a16:creationId xmlns:a16="http://schemas.microsoft.com/office/drawing/2014/main" id="{89DA08BA-53A7-4F99-9868-6941E6229167}"/>
              </a:ext>
            </a:extLst>
          </p:cNvPr>
          <p:cNvSpPr>
            <a:spLocks xmlns:a="http://schemas.openxmlformats.org/drawingml/2006/main" noGrp="1"/>
          </p:cNvSpPr>
          <p:nvPr/>
        </p:nvSpPr>
        <p:spPr>
          <a:xfrm xmlns:a="http://schemas.openxmlformats.org/drawingml/2006/main">
            <a:off x="400050" y="3943350"/>
            <a:ext cx="83439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2025" b="1">
                <a:solidFill>
                  <a:srgbClr val="1E1A16"/>
                </a:solidFill>
                <a:latin typeface="Helvetica Neue"/>
                <a:ea typeface="Helvetica Neue"/>
                <a:cs typeface="Helvetica Neue"/>
              </a:defRPr>
            </a:pPr>
            <a:r>
              <a:rPr sz="2025" b="1">
                <a:solidFill>
                  <a:srgbClr val="1E1A16"/>
                </a:solidFill>
                <a:latin typeface="Helvetica Neue"/>
                <a:ea typeface="Helvetica Neue"/>
                <a:cs typeface="Helvetica Neue"/>
              </a:rPr>
              <a:t>Which instinct is doing the most work in your own answers?</a:t>
            </a:r>
          </a:p>
        </p:txBody>
      </p:sp>
    </p:spTree>
    <p:extLst>
      <p:ext uri="{BB962C8B-B14F-4D97-AF65-F5344CB8AC3E}">
        <p14:creationId xmlns:p14="http://schemas.microsoft.com/office/powerpoint/2010/main" val="956569983"/>
      </p:ext>
    </p:extLst>
  </p:cSld>
</p:sld>
</file>

<file path=ppt/slides/slide19.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41A916F-4589-4112-9A0A-330C8571F918}"/>
              </a:ext>
            </a:extLst>
          </p:cNvPr>
          <p:cNvSpPr>
            <a:spLocks xmlns:a="http://schemas.openxmlformats.org/drawingml/2006/main" noGrp="1"/>
          </p:cNvSpPr>
          <p:nvPr/>
        </p:nvSpPr>
        <p:spPr>
          <a:xfrm xmlns:a="http://schemas.openxmlformats.org/drawingml/2006/main">
            <a:off x="731520" y="822960"/>
            <a:ext cx="7680960" cy="310896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3400">
                <a:solidFill>
                  <a:srgbClr val="1C1812"/>
                </a:solidFill>
                <a:latin typeface="Garamond"/>
                <a:ea typeface="Garamond"/>
                <a:cs typeface="Garamond"/>
              </a:rPr>
              <a:t>Things are awful.</a:t>
            </a:r>
            <a:endParaRPr sz="3400"/>
          </a:p>
          <a:p xmlns:a="http://schemas.openxmlformats.org/drawingml/2006/main">
            <a:pPr marL="0" indent="0" algn="ctr">
              <a:buNone/>
            </a:pPr>
            <a:r>
              <a:rPr sz="3400">
                <a:solidFill>
                  <a:srgbClr val="1C1812"/>
                </a:solidFill>
                <a:latin typeface="Garamond"/>
                <a:ea typeface="Garamond"/>
                <a:cs typeface="Garamond"/>
              </a:rPr>
              <a:t>Things have improved.</a:t>
            </a:r>
            <a:endParaRPr sz="3400"/>
          </a:p>
          <a:p xmlns:a="http://schemas.openxmlformats.org/drawingml/2006/main">
            <a:pPr marL="0" indent="0" algn="ctr">
              <a:buNone/>
            </a:pPr>
            <a:r>
              <a:rPr sz="3400">
                <a:solidFill>
                  <a:srgbClr val="1C1812"/>
                </a:solidFill>
                <a:latin typeface="Garamond"/>
                <a:ea typeface="Garamond"/>
                <a:cs typeface="Garamond"/>
              </a:rPr>
              <a:t>Things could be much better.</a:t>
            </a:r>
            <a:endParaRPr sz="3400"/>
          </a:p>
        </p:txBody>
      </p:sp>
      <p:sp>
        <p:nvSpPr>
          <p:cNvPr id="3" name="Text 1">
            <a:extLst xmlns:a="http://schemas.openxmlformats.org/drawingml/2006/main">
              <a:ext uri="{FF2B5EF4-FFF2-40B4-BE49-F238E27FC236}">
                <a16:creationId xmlns:a16="http://schemas.microsoft.com/office/drawing/2014/main" id="{244B6F20-2715-447F-9FD6-824737C3647A}"/>
              </a:ext>
            </a:extLst>
          </p:cNvPr>
          <p:cNvSpPr>
            <a:spLocks xmlns:a="http://schemas.openxmlformats.org/drawingml/2006/main" noGrp="1"/>
          </p:cNvSpPr>
          <p:nvPr/>
        </p:nvSpPr>
        <p:spPr>
          <a:xfrm xmlns:a="http://schemas.openxmlformats.org/drawingml/2006/main">
            <a:off x="274320" y="4389120"/>
            <a:ext cx="8595360" cy="5029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4" name="Text 2">
            <a:extLst xmlns:a="http://schemas.openxmlformats.org/drawingml/2006/main">
              <a:ext uri="{FF2B5EF4-FFF2-40B4-BE49-F238E27FC236}">
                <a16:creationId xmlns:a16="http://schemas.microsoft.com/office/drawing/2014/main" id="{97A97AAA-A1BC-4E38-9D95-60BDDC20B5D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800953220"/>
      </p:ext>
    </p:extLst>
  </p:cSld>
</p:sld>
</file>

<file path=ppt/slides/slide2.xml><?xml version="1.0" encoding="utf-8"?>
<p:sld xmlns:p="http://schemas.openxmlformats.org/presentationml/2006/main">
  <p:cSld>
    <p:bg>
      <p:bgPr>
        <a:solidFill xmlns:a="http://schemas.openxmlformats.org/drawingml/2006/main">
          <a:srgbClr val="1E1A16"/>
        </a:solidFill>
      </p:bgPr>
    </p:bg>
    <p:spTree>
      <p:nvGrpSpPr>
        <p:cNvPr id="1" name=""/>
        <p:cNvGrpSpPr/>
        <p:nvPr/>
      </p:nvGrpSpPr>
      <p:grpSpPr>
        <a:xfrm xmlns:a="http://schemas.openxmlformats.org/drawingml/2006/main"/>
      </p:grpSpPr>
      <p:sp>
        <p:nvSpPr>
          <p:cNvPr id="4" name="cover-eyebrow">
            <a:extLst xmlns:a="http://schemas.openxmlformats.org/drawingml/2006/main">
              <a:ext uri="{FF2B5EF4-FFF2-40B4-BE49-F238E27FC236}">
                <a16:creationId xmlns:a16="http://schemas.microsoft.com/office/drawing/2014/main" id="{790FE398-6FAF-47B4-9C7D-375488F2D11F}"/>
              </a:ext>
            </a:extLst>
          </p:cNvPr>
          <p:cNvSpPr>
            <a:spLocks xmlns:a="http://schemas.openxmlformats.org/drawingml/2006/main" noGrp="1"/>
          </p:cNvSpPr>
          <p:nvPr/>
        </p:nvSpPr>
        <p:spPr>
          <a:xfrm xmlns:a="http://schemas.openxmlformats.org/drawingml/2006/main">
            <a:off x="300038" y="300038"/>
            <a:ext cx="2571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350" b="1">
                <a:solidFill>
                  <a:srgbClr val="A84A2E"/>
                </a:solidFill>
                <a:latin typeface="Helvetica Neue"/>
                <a:ea typeface="Helvetica Neue"/>
                <a:cs typeface="Helvetica Neue"/>
              </a:defRPr>
            </a:pPr>
            <a:r>
              <a:rPr sz="1350" b="1">
                <a:solidFill>
                  <a:srgbClr val="A84A2E"/>
                </a:solidFill>
                <a:latin typeface="Helvetica Neue"/>
                <a:ea typeface="Helvetica Neue"/>
                <a:cs typeface="Helvetica Neue"/>
              </a:rPr>
              <a:t>FYS: PROGRESS</a:t>
            </a:r>
          </a:p>
        </p:txBody>
      </p:sp>
      <p:sp>
        <p:nvSpPr>
          <p:cNvPr id="2" name="cover-title">
            <a:extLst xmlns:a="http://schemas.openxmlformats.org/drawingml/2006/main">
              <a:ext uri="{FF2B5EF4-FFF2-40B4-BE49-F238E27FC236}">
                <a16:creationId xmlns:a16="http://schemas.microsoft.com/office/drawing/2014/main" id="{B407EB8F-941F-460F-8979-CCF2D61D35FB}"/>
              </a:ext>
            </a:extLst>
          </p:cNvPr>
          <p:cNvSpPr>
            <a:spLocks xmlns:a="http://schemas.openxmlformats.org/drawingml/2006/main" noGrp="1"/>
          </p:cNvSpPr>
          <p:nvPr/>
        </p:nvSpPr>
        <p:spPr>
          <a:xfrm xmlns:a="http://schemas.openxmlformats.org/drawingml/2006/main">
            <a:off x="300038" y="1300163"/>
            <a:ext cx="8001000" cy="1571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b">
            <a:noAutofit/>
          </a:bodyPr>
          <a:lstStyle xmlns:a="http://schemas.openxmlformats.org/drawingml/2006/main"/>
          <a:p xmlns:a="http://schemas.openxmlformats.org/drawingml/2006/main">
            <a:pPr algn="l">
              <a:buNone/>
              <a:defRPr sz="4275" b="1">
                <a:solidFill>
                  <a:srgbClr val="FAF7F2"/>
                </a:solidFill>
                <a:latin typeface="Helvetica Neue"/>
                <a:ea typeface="Helvetica Neue"/>
                <a:cs typeface="Helvetica Neue"/>
              </a:defRPr>
            </a:pPr>
            <a:r>
              <a:rPr sz="4275" b="1">
                <a:solidFill>
                  <a:srgbClr val="FAF7F2"/>
                </a:solidFill>
                <a:latin typeface="Helvetica Neue"/>
                <a:ea typeface="Helvetica Neue"/>
                <a:cs typeface="Helvetica Neue"/>
              </a:rPr>
              <a:t>How did we see the world?</a:t>
            </a:r>
          </a:p>
        </p:txBody>
      </p:sp>
      <p:sp>
        <p:nvSpPr>
          <p:cNvPr id="3" name="cover-subtitle">
            <a:extLst xmlns:a="http://schemas.openxmlformats.org/drawingml/2006/main">
              <a:ext uri="{FF2B5EF4-FFF2-40B4-BE49-F238E27FC236}">
                <a16:creationId xmlns:a16="http://schemas.microsoft.com/office/drawing/2014/main" id="{B93C4B44-1D49-46DE-BF45-4136D9FF1B8E}"/>
              </a:ext>
            </a:extLst>
          </p:cNvPr>
          <p:cNvSpPr>
            <a:spLocks xmlns:a="http://schemas.openxmlformats.org/drawingml/2006/main" noGrp="1"/>
          </p:cNvSpPr>
          <p:nvPr/>
        </p:nvSpPr>
        <p:spPr>
          <a:xfrm xmlns:a="http://schemas.openxmlformats.org/drawingml/2006/main">
            <a:off x="300038" y="3514725"/>
            <a:ext cx="5429250" cy="785813"/>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688">
                <a:solidFill>
                  <a:srgbClr val="D8D0C6"/>
                </a:solidFill>
                <a:latin typeface="Helvetica Neue"/>
                <a:ea typeface="Helvetica Neue"/>
                <a:cs typeface="Helvetica Neue"/>
              </a:defRPr>
            </a:pPr>
            <a:r>
              <a:rPr sz="1688">
                <a:solidFill>
                  <a:srgbClr val="D8D0C6"/>
                </a:solidFill>
                <a:latin typeface="Helvetica Neue"/>
                <a:ea typeface="Helvetica Neue"/>
                <a:cs typeface="Helvetica Neue"/>
              </a:rPr>
              <a:t>Pre-course Rosling questions • 8 responses</a:t>
            </a:r>
          </a:p>
          <a:p xmlns:a="http://schemas.openxmlformats.org/drawingml/2006/main">
            <a:pPr algn="l">
              <a:buNone/>
              <a:defRPr sz="1688">
                <a:solidFill>
                  <a:srgbClr val="D8D0C6"/>
                </a:solidFill>
                <a:latin typeface="Helvetica Neue"/>
                <a:ea typeface="Helvetica Neue"/>
                <a:cs typeface="Helvetica Neue"/>
              </a:defRPr>
            </a:pPr>
            <a:r>
              <a:rPr sz="1688">
                <a:solidFill>
                  <a:srgbClr val="D8D0C6"/>
                </a:solidFill>
                <a:latin typeface="Helvetica Neue"/>
                <a:ea typeface="Helvetica Neue"/>
                <a:cs typeface="Helvetica Neue"/>
              </a:rPr>
              <a:t>The answer follows each chart.</a:t>
            </a:r>
          </a:p>
        </p:txBody>
      </p:sp>
    </p:spTree>
    <p:extLst>
      <p:ext uri="{BB962C8B-B14F-4D97-AF65-F5344CB8AC3E}">
        <p14:creationId xmlns:p14="http://schemas.microsoft.com/office/powerpoint/2010/main" val="1661265569"/>
      </p:ext>
    </p:extLst>
  </p:cSld>
</p:sld>
</file>

<file path=ppt/slides/slide20.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DF75B6C-BB44-4FF2-8BF5-D3AE8441E3DD}"/>
              </a:ext>
            </a:extLst>
          </p:cNvPr>
          <p:cNvSpPr>
            <a:spLocks xmlns:a="http://schemas.openxmlformats.org/drawingml/2006/main" noGrp="1"/>
          </p:cNvSpPr>
          <p:nvPr/>
        </p:nvSpPr>
        <p:spPr>
          <a:xfrm xmlns:a="http://schemas.openxmlformats.org/drawingml/2006/main">
            <a:off x="457200" y="228600"/>
            <a:ext cx="8229600" cy="5943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600">
                <a:solidFill>
                  <a:srgbClr val="A84A2E"/>
                </a:solidFill>
                <a:latin typeface="Garamond"/>
                <a:ea typeface="Garamond"/>
                <a:cs typeface="Garamond"/>
              </a:rPr>
              <a:t>The reflections cluster around four themes</a:t>
            </a:r>
            <a:endParaRPr sz="2600"/>
          </a:p>
        </p:txBody>
      </p:sp>
      <p:sp>
        <p:nvSpPr>
          <p:cNvPr id="3" name="Shape 1">
            <a:extLst xmlns:a="http://schemas.openxmlformats.org/drawingml/2006/main">
              <a:ext uri="{FF2B5EF4-FFF2-40B4-BE49-F238E27FC236}">
                <a16:creationId xmlns:a16="http://schemas.microsoft.com/office/drawing/2014/main" id="{391D243D-67C7-41F9-99F1-65662648561E}"/>
              </a:ext>
            </a:extLst>
          </p:cNvPr>
          <p:cNvSpPr>
            <a:spLocks xmlns:a="http://schemas.openxmlformats.org/drawingml/2006/main" noGrp="1"/>
          </p:cNvSpPr>
          <p:nvPr/>
        </p:nvSpPr>
        <p:spPr>
          <a:xfrm xmlns:a="http://schemas.openxmlformats.org/drawingml/2006/main">
            <a:off x="457200" y="804672"/>
            <a:ext cx="8229600" cy="18288"/>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Text 2">
            <a:extLst xmlns:a="http://schemas.openxmlformats.org/drawingml/2006/main">
              <a:ext uri="{FF2B5EF4-FFF2-40B4-BE49-F238E27FC236}">
                <a16:creationId xmlns:a16="http://schemas.microsoft.com/office/drawing/2014/main" id="{97F35524-C56C-4574-9FF3-F65920782400}"/>
              </a:ext>
            </a:extLst>
          </p:cNvPr>
          <p:cNvSpPr>
            <a:spLocks xmlns:a="http://schemas.openxmlformats.org/drawingml/2006/main" noGrp="1"/>
          </p:cNvSpPr>
          <p:nvPr/>
        </p:nvSpPr>
        <p:spPr>
          <a:xfrm xmlns:a="http://schemas.openxmlformats.org/drawingml/2006/main">
            <a:off x="457200" y="914400"/>
            <a:ext cx="822960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800">
                <a:solidFill>
                  <a:srgbClr val="1C1812"/>
                </a:solidFill>
                <a:latin typeface="Garamond"/>
                <a:ea typeface="Garamond"/>
                <a:cs typeface="Garamond"/>
              </a:rPr>
              <a:t>PLANET — climate, sustainable food, nuclear risk</a:t>
            </a:r>
            <a:endParaRPr sz="1800"/>
          </a:p>
          <a:p xmlns:a="http://schemas.openxmlformats.org/drawingml/2006/main">
            <a:pPr marL="0" indent="0" algn="l">
              <a:buNone/>
            </a:pPr>
            <a:endParaRPr sz="1800"/>
          </a:p>
          <a:p xmlns:a="http://schemas.openxmlformats.org/drawingml/2006/main">
            <a:pPr marL="0" indent="0" algn="l">
              <a:buNone/>
            </a:pPr>
            <a:r>
              <a:rPr sz="1800">
                <a:solidFill>
                  <a:srgbClr val="1C1812"/>
                </a:solidFill>
                <a:latin typeface="Garamond"/>
                <a:ea typeface="Garamond"/>
                <a:cs typeface="Garamond"/>
              </a:rPr>
              <a:t>PEOPLE — empathy, prejudice, violence, dictatorship</a:t>
            </a:r>
            <a:endParaRPr sz="1800"/>
          </a:p>
          <a:p xmlns:a="http://schemas.openxmlformats.org/drawingml/2006/main">
            <a:pPr marL="0" indent="0" algn="l">
              <a:buNone/>
            </a:pPr>
            <a:endParaRPr sz="1800"/>
          </a:p>
          <a:p xmlns:a="http://schemas.openxmlformats.org/drawingml/2006/main">
            <a:pPr marL="0" indent="0" algn="l">
              <a:buNone/>
            </a:pPr>
            <a:r>
              <a:rPr sz="1800">
                <a:solidFill>
                  <a:srgbClr val="1C1812"/>
                </a:solidFill>
                <a:latin typeface="Garamond"/>
                <a:ea typeface="Garamond"/>
                <a:cs typeface="Garamond"/>
              </a:rPr>
              <a:t>POWER — collective action, misinformation, distractedness</a:t>
            </a:r>
            <a:endParaRPr sz="1800"/>
          </a:p>
          <a:p xmlns:a="http://schemas.openxmlformats.org/drawingml/2006/main">
            <a:pPr marL="0" indent="0" algn="l">
              <a:buNone/>
            </a:pPr>
            <a:endParaRPr sz="1800"/>
          </a:p>
          <a:p xmlns:a="http://schemas.openxmlformats.org/drawingml/2006/main">
            <a:pPr marL="0" indent="0" algn="l">
              <a:buNone/>
            </a:pPr>
            <a:r>
              <a:rPr sz="1800">
                <a:solidFill>
                  <a:srgbClr val="1C1812"/>
                </a:solidFill>
                <a:latin typeface="Garamond"/>
                <a:ea typeface="Garamond"/>
                <a:cs typeface="Garamond"/>
              </a:rPr>
              <a:t>PAY — inequality, exploitative labor, last-mile access</a:t>
            </a:r>
            <a:endParaRPr sz="1800"/>
          </a:p>
          <a:p xmlns:a="http://schemas.openxmlformats.org/drawingml/2006/main">
            <a:pPr marL="0" indent="0" algn="l">
              <a:buNone/>
            </a:pPr>
            <a:endParaRPr sz="1800"/>
          </a:p>
          <a:p xmlns:a="http://schemas.openxmlformats.org/drawingml/2006/main">
            <a:pPr marL="0" indent="0" algn="l">
              <a:buNone/>
            </a:pPr>
            <a:r>
              <a:rPr sz="1800">
                <a:solidFill>
                  <a:srgbClr val="1C1812"/>
                </a:solidFill>
                <a:latin typeface="Garamond"/>
                <a:ea typeface="Garamond"/>
                <a:cs typeface="Garamond"/>
              </a:rPr>
              <a:t>A conspicuous omission: AI/AGI and systemic risk.</a:t>
            </a:r>
            <a:endParaRPr sz="1800"/>
          </a:p>
        </p:txBody>
      </p:sp>
      <p:sp>
        <p:nvSpPr>
          <p:cNvPr id="5" name="Text 3">
            <a:extLst xmlns:a="http://schemas.openxmlformats.org/drawingml/2006/main">
              <a:ext uri="{FF2B5EF4-FFF2-40B4-BE49-F238E27FC236}">
                <a16:creationId xmlns:a16="http://schemas.microsoft.com/office/drawing/2014/main" id="{8BEC1323-0E4B-43B5-AE61-A5C4DA0AFAC9}"/>
              </a:ext>
            </a:extLst>
          </p:cNvPr>
          <p:cNvSpPr>
            <a:spLocks xmlns:a="http://schemas.openxmlformats.org/drawingml/2006/main" noGrp="1"/>
          </p:cNvSpPr>
          <p:nvPr/>
        </p:nvSpPr>
        <p:spPr>
          <a:xfrm xmlns:a="http://schemas.openxmlformats.org/drawingml/2006/main">
            <a:off x="274320" y="4343400"/>
            <a:ext cx="8595360" cy="54864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6" name="Text 4">
            <a:extLst xmlns:a="http://schemas.openxmlformats.org/drawingml/2006/main">
              <a:ext uri="{FF2B5EF4-FFF2-40B4-BE49-F238E27FC236}">
                <a16:creationId xmlns:a16="http://schemas.microsoft.com/office/drawing/2014/main" id="{BE6E796A-33EE-4CCD-848B-F5A0A369E2A3}"/>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290560490"/>
      </p:ext>
    </p:extLst>
  </p:cSld>
</p:sld>
</file>

<file path=ppt/slides/slide21.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A9826B6-71C7-46F0-A391-89D3DE1A146F}"/>
              </a:ext>
            </a:extLst>
          </p:cNvPr>
          <p:cNvSpPr>
            <a:spLocks xmlns:a="http://schemas.openxmlformats.org/drawingml/2006/main" noGrp="1"/>
          </p:cNvSpPr>
          <p:nvPr/>
        </p:nvSpPr>
        <p:spPr>
          <a:xfrm xmlns:a="http://schemas.openxmlformats.org/drawingml/2006/main">
            <a:off x="365760" y="182880"/>
            <a:ext cx="841248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1C1812"/>
                </a:solidFill>
                <a:latin typeface="Garamond"/>
                <a:ea typeface="Garamond"/>
                <a:cs typeface="Garamond"/>
              </a:rPr>
              <a:t>Calibration needs three questions—not one mood</a:t>
            </a:r>
            <a:endParaRPr sz="2200"/>
          </a:p>
        </p:txBody>
      </p:sp>
      <p:sp>
        <p:nvSpPr>
          <p:cNvPr id="3" name="Shape 1">
            <a:extLst xmlns:a="http://schemas.openxmlformats.org/drawingml/2006/main">
              <a:ext uri="{FF2B5EF4-FFF2-40B4-BE49-F238E27FC236}">
                <a16:creationId xmlns:a16="http://schemas.microsoft.com/office/drawing/2014/main" id="{20A38421-DBE9-490A-B84E-01C37A9F0DC5}"/>
              </a:ext>
            </a:extLst>
          </p:cNvPr>
          <p:cNvSpPr>
            <a:spLocks xmlns:a="http://schemas.openxmlformats.org/drawingml/2006/main" noGrp="1"/>
          </p:cNvSpPr>
          <p:nvPr/>
        </p:nvSpPr>
        <p:spPr>
          <a:xfrm xmlns:a="http://schemas.openxmlformats.org/drawingml/2006/main">
            <a:off x="365760" y="685800"/>
            <a:ext cx="8412480" cy="2286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Text 2">
            <a:extLst xmlns:a="http://schemas.openxmlformats.org/drawingml/2006/main">
              <a:ext uri="{FF2B5EF4-FFF2-40B4-BE49-F238E27FC236}">
                <a16:creationId xmlns:a16="http://schemas.microsoft.com/office/drawing/2014/main" id="{22B2379E-CB22-4805-931E-9F59402DECE8}"/>
              </a:ext>
            </a:extLst>
          </p:cNvPr>
          <p:cNvSpPr>
            <a:spLocks xmlns:a="http://schemas.openxmlformats.org/drawingml/2006/main" noGrp="1"/>
          </p:cNvSpPr>
          <p:nvPr/>
        </p:nvSpPr>
        <p:spPr>
          <a:xfrm xmlns:a="http://schemas.openxmlformats.org/drawingml/2006/main">
            <a:off x="36576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A84A2E"/>
                </a:solidFill>
                <a:latin typeface="Garamond"/>
                <a:ea typeface="Garamond"/>
                <a:cs typeface="Garamond"/>
              </a:rPr>
              <a:t>LEVEL</a:t>
            </a:r>
            <a:endParaRPr sz="1800"/>
          </a:p>
        </p:txBody>
      </p:sp>
      <p:sp>
        <p:nvSpPr>
          <p:cNvPr id="5" name="Text 3">
            <a:extLst xmlns:a="http://schemas.openxmlformats.org/drawingml/2006/main">
              <a:ext uri="{FF2B5EF4-FFF2-40B4-BE49-F238E27FC236}">
                <a16:creationId xmlns:a16="http://schemas.microsoft.com/office/drawing/2014/main" id="{8F45D44A-1AD7-4AA8-98D4-6BC15172C8B6}"/>
              </a:ext>
            </a:extLst>
          </p:cNvPr>
          <p:cNvSpPr>
            <a:spLocks xmlns:a="http://schemas.openxmlformats.org/drawingml/2006/main" noGrp="1"/>
          </p:cNvSpPr>
          <p:nvPr/>
        </p:nvSpPr>
        <p:spPr>
          <a:xfrm xmlns:a="http://schemas.openxmlformats.org/drawingml/2006/main">
            <a:off x="36576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How bad is the present state?</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Who bears the harm?</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Current suffering matters even when a trend improves.</a:t>
            </a:r>
            <a:endParaRPr sz="1500"/>
          </a:p>
        </p:txBody>
      </p:sp>
      <p:sp>
        <p:nvSpPr>
          <p:cNvPr id="6" name="Shape 4">
            <a:extLst xmlns:a="http://schemas.openxmlformats.org/drawingml/2006/main">
              <a:ext uri="{FF2B5EF4-FFF2-40B4-BE49-F238E27FC236}">
                <a16:creationId xmlns:a16="http://schemas.microsoft.com/office/drawing/2014/main" id="{C97C3EF1-3213-4F93-92F0-DE12170587D5}"/>
              </a:ext>
            </a:extLst>
          </p:cNvPr>
          <p:cNvSpPr>
            <a:spLocks xmlns:a="http://schemas.openxmlformats.org/drawingml/2006/main" noGrp="1"/>
          </p:cNvSpPr>
          <p:nvPr/>
        </p:nvSpPr>
        <p:spPr>
          <a:xfrm xmlns:a="http://schemas.openxmlformats.org/drawingml/2006/main">
            <a:off x="4526280" y="777240"/>
            <a:ext cx="22860" cy="365760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236E1917-51FE-4EEF-A0B5-F4D93B984437}"/>
              </a:ext>
            </a:extLst>
          </p:cNvPr>
          <p:cNvSpPr>
            <a:spLocks xmlns:a="http://schemas.openxmlformats.org/drawingml/2006/main" noGrp="1"/>
          </p:cNvSpPr>
          <p:nvPr/>
        </p:nvSpPr>
        <p:spPr>
          <a:xfrm xmlns:a="http://schemas.openxmlformats.org/drawingml/2006/main">
            <a:off x="475488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4A453E"/>
                </a:solidFill>
                <a:latin typeface="Garamond"/>
                <a:ea typeface="Garamond"/>
                <a:cs typeface="Garamond"/>
              </a:rPr>
              <a:t>SLOPE + GAP</a:t>
            </a:r>
            <a:endParaRPr sz="1800"/>
          </a:p>
        </p:txBody>
      </p:sp>
      <p:sp>
        <p:nvSpPr>
          <p:cNvPr id="8" name="Text 6">
            <a:extLst xmlns:a="http://schemas.openxmlformats.org/drawingml/2006/main">
              <a:ext uri="{FF2B5EF4-FFF2-40B4-BE49-F238E27FC236}">
                <a16:creationId xmlns:a16="http://schemas.microsoft.com/office/drawing/2014/main" id="{24D385C9-68B7-4D8C-9609-31EA1DB355F9}"/>
              </a:ext>
            </a:extLst>
          </p:cNvPr>
          <p:cNvSpPr>
            <a:spLocks xmlns:a="http://schemas.openxmlformats.org/drawingml/2006/main" noGrp="1"/>
          </p:cNvSpPr>
          <p:nvPr/>
        </p:nvSpPr>
        <p:spPr>
          <a:xfrm xmlns:a="http://schemas.openxmlformats.org/drawingml/2006/main">
            <a:off x="475488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Is the trend improving or worsening?</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How far are we from a feasible alternative?</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Improvement identifies mechanisms; the gap identifies unfinished work.</a:t>
            </a:r>
            <a:endParaRPr sz="1500"/>
          </a:p>
        </p:txBody>
      </p:sp>
      <p:sp>
        <p:nvSpPr>
          <p:cNvPr id="9" name="Text 7">
            <a:extLst xmlns:a="http://schemas.openxmlformats.org/drawingml/2006/main">
              <a:ext uri="{FF2B5EF4-FFF2-40B4-BE49-F238E27FC236}">
                <a16:creationId xmlns:a16="http://schemas.microsoft.com/office/drawing/2014/main" id="{111D3328-8403-4D3D-8910-64C708A51282}"/>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530888329"/>
      </p:ext>
    </p:extLst>
  </p:cSld>
</p:sld>
</file>

<file path=ppt/slides/slide22.xml><?xml version="1.0" encoding="utf-8"?>
<p:sld xmlns:p="http://schemas.openxmlformats.org/presentationml/2006/main">
  <p:cSld>
    <p:bg>
      <p:bgPr>
        <a:solidFill xmlns:a="http://schemas.openxmlformats.org/drawingml/2006/main">
          <a:srgbClr val="A84A2E"/>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3DE828B-5721-4181-9418-4B4DDCE1A2A9}"/>
              </a:ext>
            </a:extLst>
          </p:cNvPr>
          <p:cNvSpPr>
            <a:spLocks xmlns:a="http://schemas.openxmlformats.org/drawingml/2006/main" noGrp="1"/>
          </p:cNvSpPr>
          <p:nvPr/>
        </p:nvSpPr>
        <p:spPr>
          <a:xfrm xmlns:a="http://schemas.openxmlformats.org/drawingml/2006/main">
            <a:off x="0" y="1188720"/>
            <a:ext cx="9144000" cy="6400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1800" spc="600">
                <a:solidFill>
                  <a:srgbClr val="FAF7F2"/>
                </a:solidFill>
                <a:latin typeface="Calibri"/>
                <a:ea typeface="Calibri"/>
                <a:cs typeface="Calibri"/>
              </a:rPr>
              <a:t>Part I</a:t>
            </a:r>
            <a:endParaRPr sz="1800"/>
          </a:p>
        </p:txBody>
      </p:sp>
      <p:sp>
        <p:nvSpPr>
          <p:cNvPr id="3" name="Text 1">
            <a:extLst xmlns:a="http://schemas.openxmlformats.org/drawingml/2006/main">
              <a:ext uri="{FF2B5EF4-FFF2-40B4-BE49-F238E27FC236}">
                <a16:creationId xmlns:a16="http://schemas.microsoft.com/office/drawing/2014/main" id="{CCBAF010-08D4-4163-9F7D-DDC6564D16DB}"/>
              </a:ext>
            </a:extLst>
          </p:cNvPr>
          <p:cNvSpPr>
            <a:spLocks xmlns:a="http://schemas.openxmlformats.org/drawingml/2006/main" noGrp="1"/>
          </p:cNvSpPr>
          <p:nvPr/>
        </p:nvSpPr>
        <p:spPr>
          <a:xfrm xmlns:a="http://schemas.openxmlformats.org/drawingml/2006/main">
            <a:off x="457200" y="1920240"/>
            <a:ext cx="8229600" cy="11887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4400">
                <a:solidFill>
                  <a:srgbClr val="FFFFFF"/>
                </a:solidFill>
                <a:latin typeface="Garamond"/>
                <a:ea typeface="Garamond"/>
                <a:cs typeface="Garamond"/>
              </a:rPr>
              <a:t>Planet and Collective Action</a:t>
            </a:r>
            <a:endParaRPr sz="4400"/>
          </a:p>
        </p:txBody>
      </p:sp>
      <p:sp>
        <p:nvSpPr>
          <p:cNvPr id="4" name="Text 2">
            <a:extLst xmlns:a="http://schemas.openxmlformats.org/drawingml/2006/main">
              <a:ext uri="{FF2B5EF4-FFF2-40B4-BE49-F238E27FC236}">
                <a16:creationId xmlns:a16="http://schemas.microsoft.com/office/drawing/2014/main" id="{2553CAA4-2ADD-42D0-87EE-AF1DBFA15BBC}"/>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393124960"/>
      </p:ext>
    </p:extLst>
  </p:cSld>
</p:sld>
</file>

<file path=ppt/slides/slide23.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1D65CA-B661-47E8-9CD0-1AF20DB9C286}"/>
              </a:ext>
            </a:extLst>
          </p:cNvPr>
          <p:cNvSpPr>
            <a:spLocks xmlns:a="http://schemas.openxmlformats.org/drawingml/2006/main" noGrp="1"/>
          </p:cNvSpPr>
          <p:nvPr/>
        </p:nvSpPr>
        <p:spPr>
          <a:xfrm xmlns:a="http://schemas.openxmlformats.org/drawingml/2006/main">
            <a:off x="457200" y="201168"/>
            <a:ext cx="822960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A84A2E"/>
                </a:solidFill>
                <a:latin typeface="Garamond"/>
                <a:ea typeface="Garamond"/>
                <a:cs typeface="Garamond"/>
              </a:rPr>
              <a:t>Solar became 90% cheaper; emissions still rose</a:t>
            </a:r>
            <a:endParaRPr sz="2200"/>
          </a:p>
        </p:txBody>
      </p:sp>
      <p:sp>
        <p:nvSpPr>
          <p:cNvPr id="3" name="Shape 1">
            <a:extLst xmlns:a="http://schemas.openxmlformats.org/drawingml/2006/main">
              <a:ext uri="{FF2B5EF4-FFF2-40B4-BE49-F238E27FC236}">
                <a16:creationId xmlns:a16="http://schemas.microsoft.com/office/drawing/2014/main" id="{98D7B477-2745-4E6E-9BB2-63DD53C43118}"/>
              </a:ext>
            </a:extLst>
          </p:cNvPr>
          <p:cNvSpPr>
            <a:spLocks xmlns:a="http://schemas.openxmlformats.org/drawingml/2006/main" noGrp="1"/>
          </p:cNvSpPr>
          <p:nvPr/>
        </p:nvSpPr>
        <p:spPr>
          <a:xfrm xmlns:a="http://schemas.openxmlformats.org/drawingml/2006/main">
            <a:off x="457200" y="713232"/>
            <a:ext cx="8229600" cy="18288"/>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Shape 2">
            <a:extLst xmlns:a="http://schemas.openxmlformats.org/drawingml/2006/main">
              <a:ext uri="{FF2B5EF4-FFF2-40B4-BE49-F238E27FC236}">
                <a16:creationId xmlns:a16="http://schemas.microsoft.com/office/drawing/2014/main" id="{F05CCC7C-8BAF-40AE-AD07-6E38B1E50178}"/>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solidFill xmlns:a="http://schemas.openxmlformats.org/drawingml/2006/main">
            <a:srgbClr val="F3EEE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3324D896-B8E3-4281-A34D-DE865EAEA093}"/>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endParaRPr sz="1300"/>
          </a:p>
        </p:txBody>
      </p:sp>
      <p:sp>
        <p:nvSpPr>
          <p:cNvPr id="6" name="Text 4">
            <a:extLst xmlns:a="http://schemas.openxmlformats.org/drawingml/2006/main">
              <a:ext uri="{FF2B5EF4-FFF2-40B4-BE49-F238E27FC236}">
                <a16:creationId xmlns:a16="http://schemas.microsoft.com/office/drawing/2014/main" id="{9F80CF5B-E550-4C40-9F8C-C153724B99B5}"/>
              </a:ext>
            </a:extLst>
          </p:cNvPr>
          <p:cNvSpPr>
            <a:spLocks xmlns:a="http://schemas.openxmlformats.org/drawingml/2006/main" noGrp="1"/>
          </p:cNvSpPr>
          <p:nvPr/>
        </p:nvSpPr>
        <p:spPr>
          <a:xfrm xmlns:a="http://schemas.openxmlformats.org/drawingml/2006/main">
            <a:off x="457200" y="4069080"/>
            <a:ext cx="8229600" cy="2743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r">
              <a:buNone/>
            </a:pPr>
            <a:r>
              <a:rPr sz="1000" i="1">
                <a:solidFill>
                  <a:srgbClr val="7A7368"/>
                </a:solidFill>
                <a:latin typeface="Calibri"/>
                <a:ea typeface="Calibri"/>
                <a:cs typeface="Calibri"/>
              </a:rPr>
              <a:t>Source: IRENA, Renewable Power Generation Costs in 2024</a:t>
            </a:r>
            <a:endParaRPr sz="1000"/>
          </a:p>
        </p:txBody>
      </p:sp>
      <p:sp>
        <p:nvSpPr>
          <p:cNvPr id="7" name="Text 5">
            <a:extLst xmlns:a="http://schemas.openxmlformats.org/drawingml/2006/main">
              <a:ext uri="{FF2B5EF4-FFF2-40B4-BE49-F238E27FC236}">
                <a16:creationId xmlns:a16="http://schemas.microsoft.com/office/drawing/2014/main" id="{DE77FD1B-F296-4EB3-AAE7-14A4EFCF3B71}"/>
              </a:ext>
            </a:extLst>
          </p:cNvPr>
          <p:cNvSpPr>
            <a:spLocks xmlns:a="http://schemas.openxmlformats.org/drawingml/2006/main" noGrp="1"/>
          </p:cNvSpPr>
          <p:nvPr/>
        </p:nvSpPr>
        <p:spPr>
          <a:xfrm xmlns:a="http://schemas.openxmlformats.org/drawingml/2006/main">
            <a:off x="274320" y="4407408"/>
            <a:ext cx="8595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8" name="Text 6">
            <a:extLst xmlns:a="http://schemas.openxmlformats.org/drawingml/2006/main">
              <a:ext uri="{FF2B5EF4-FFF2-40B4-BE49-F238E27FC236}">
                <a16:creationId xmlns:a16="http://schemas.microsoft.com/office/drawing/2014/main" id="{6FE2F9DD-3469-4BFF-BF95-FB26163DEC7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graphicFrame>
        <p:nvGraphicFramePr>
          <p:cNvPr id="17" name="Chart"/>
          <p:cNvGraphicFramePr/>
          <p:nvPr/>
        </p:nvGraphicFramePr>
        <p:xfrm>
          <a:off xmlns:a="http://schemas.openxmlformats.org/drawingml/2006/main" x="742950" y="1066800"/>
          <a:ext xmlns:a="http://schemas.openxmlformats.org/drawingml/2006/main" cx="7658100" cy="2724150"/>
        </p:xfrm>
        <a:graphic xmlns:a="http://schemas.openxmlformats.org/drawingml/2006/main">
          <a:graphicData uri="http://schemas.openxmlformats.org/drawingml/2006/chart">
            <c:chart xmlns:r="http://schemas.openxmlformats.org/officeDocument/2006/relationships" xmlns:c="http://schemas.openxmlformats.org/drawingml/2006/chart" r:id="Rc75898ab44a64f98"/>
          </a:graphicData>
        </a:graphic>
      </p:graphicFrame>
    </p:spTree>
    <p:extLst>
      <p:ext uri="{BB962C8B-B14F-4D97-AF65-F5344CB8AC3E}">
        <p14:creationId xmlns:p14="http://schemas.microsoft.com/office/powerpoint/2010/main" val="1295645124"/>
      </p:ext>
    </p:extLst>
  </p:cSld>
</p:sld>
</file>

<file path=ppt/slides/slide24.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A9826B6-71C7-46F0-A391-89D3DE1A146F}"/>
              </a:ext>
            </a:extLst>
          </p:cNvPr>
          <p:cNvSpPr>
            <a:spLocks xmlns:a="http://schemas.openxmlformats.org/drawingml/2006/main" noGrp="1"/>
          </p:cNvSpPr>
          <p:nvPr/>
        </p:nvSpPr>
        <p:spPr>
          <a:xfrm xmlns:a="http://schemas.openxmlformats.org/drawingml/2006/main">
            <a:off x="365760" y="182880"/>
            <a:ext cx="841248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1C1812"/>
                </a:solidFill>
                <a:latin typeface="Garamond"/>
                <a:ea typeface="Garamond"/>
                <a:cs typeface="Garamond"/>
              </a:rPr>
              <a:t>Sustainable diets scale when prices change</a:t>
            </a:r>
            <a:endParaRPr sz="2200"/>
          </a:p>
        </p:txBody>
      </p:sp>
      <p:sp>
        <p:nvSpPr>
          <p:cNvPr id="3" name="Shape 1">
            <a:extLst xmlns:a="http://schemas.openxmlformats.org/drawingml/2006/main">
              <a:ext uri="{FF2B5EF4-FFF2-40B4-BE49-F238E27FC236}">
                <a16:creationId xmlns:a16="http://schemas.microsoft.com/office/drawing/2014/main" id="{20A38421-DBE9-490A-B84E-01C37A9F0DC5}"/>
              </a:ext>
            </a:extLst>
          </p:cNvPr>
          <p:cNvSpPr>
            <a:spLocks xmlns:a="http://schemas.openxmlformats.org/drawingml/2006/main" noGrp="1"/>
          </p:cNvSpPr>
          <p:nvPr/>
        </p:nvSpPr>
        <p:spPr>
          <a:xfrm xmlns:a="http://schemas.openxmlformats.org/drawingml/2006/main">
            <a:off x="365760" y="685800"/>
            <a:ext cx="8412480" cy="2286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Text 2">
            <a:extLst xmlns:a="http://schemas.openxmlformats.org/drawingml/2006/main">
              <a:ext uri="{FF2B5EF4-FFF2-40B4-BE49-F238E27FC236}">
                <a16:creationId xmlns:a16="http://schemas.microsoft.com/office/drawing/2014/main" id="{22B2379E-CB22-4805-931E-9F59402DECE8}"/>
              </a:ext>
            </a:extLst>
          </p:cNvPr>
          <p:cNvSpPr>
            <a:spLocks xmlns:a="http://schemas.openxmlformats.org/drawingml/2006/main" noGrp="1"/>
          </p:cNvSpPr>
          <p:nvPr/>
        </p:nvSpPr>
        <p:spPr>
          <a:xfrm xmlns:a="http://schemas.openxmlformats.org/drawingml/2006/main">
            <a:off x="36576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A84A2E"/>
                </a:solidFill>
                <a:latin typeface="Garamond"/>
                <a:ea typeface="Garamond"/>
                <a:cs typeface="Garamond"/>
              </a:rPr>
              <a:t>INDIVIDUAL CHOICE</a:t>
            </a:r>
            <a:endParaRPr sz="1800"/>
          </a:p>
        </p:txBody>
      </p:sp>
      <p:sp>
        <p:nvSpPr>
          <p:cNvPr id="5" name="Text 3">
            <a:extLst xmlns:a="http://schemas.openxmlformats.org/drawingml/2006/main">
              <a:ext uri="{FF2B5EF4-FFF2-40B4-BE49-F238E27FC236}">
                <a16:creationId xmlns:a16="http://schemas.microsoft.com/office/drawing/2014/main" id="{8F45D44A-1AD7-4AA8-98D4-6BC15172C8B6}"/>
              </a:ext>
            </a:extLst>
          </p:cNvPr>
          <p:cNvSpPr>
            <a:spLocks xmlns:a="http://schemas.openxmlformats.org/drawingml/2006/main" noGrp="1"/>
          </p:cNvSpPr>
          <p:nvPr/>
        </p:nvSpPr>
        <p:spPr>
          <a:xfrm xmlns:a="http://schemas.openxmlformats.org/drawingml/2006/main">
            <a:off x="36576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Plant-rich diets can reduce environmental pressure.</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But asking each person to absorb higher prices, inconvenience, and social costs does not reliably scale.</a:t>
            </a:r>
            <a:endParaRPr sz="1500"/>
          </a:p>
        </p:txBody>
      </p:sp>
      <p:sp>
        <p:nvSpPr>
          <p:cNvPr id="6" name="Shape 4">
            <a:extLst xmlns:a="http://schemas.openxmlformats.org/drawingml/2006/main">
              <a:ext uri="{FF2B5EF4-FFF2-40B4-BE49-F238E27FC236}">
                <a16:creationId xmlns:a16="http://schemas.microsoft.com/office/drawing/2014/main" id="{C97C3EF1-3213-4F93-92F0-DE12170587D5}"/>
              </a:ext>
            </a:extLst>
          </p:cNvPr>
          <p:cNvSpPr>
            <a:spLocks xmlns:a="http://schemas.openxmlformats.org/drawingml/2006/main" noGrp="1"/>
          </p:cNvSpPr>
          <p:nvPr/>
        </p:nvSpPr>
        <p:spPr>
          <a:xfrm xmlns:a="http://schemas.openxmlformats.org/drawingml/2006/main">
            <a:off x="4526280" y="777240"/>
            <a:ext cx="22860" cy="365760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236E1917-51FE-4EEF-A0B5-F4D93B984437}"/>
              </a:ext>
            </a:extLst>
          </p:cNvPr>
          <p:cNvSpPr>
            <a:spLocks xmlns:a="http://schemas.openxmlformats.org/drawingml/2006/main" noGrp="1"/>
          </p:cNvSpPr>
          <p:nvPr/>
        </p:nvSpPr>
        <p:spPr>
          <a:xfrm xmlns:a="http://schemas.openxmlformats.org/drawingml/2006/main">
            <a:off x="475488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4A453E"/>
                </a:solidFill>
                <a:latin typeface="Garamond"/>
                <a:ea typeface="Garamond"/>
                <a:cs typeface="Garamond"/>
              </a:rPr>
              <a:t>TECHNOLOGY + PRICES</a:t>
            </a:r>
            <a:endParaRPr sz="1800"/>
          </a:p>
        </p:txBody>
      </p:sp>
      <p:sp>
        <p:nvSpPr>
          <p:cNvPr id="8" name="Text 6">
            <a:extLst xmlns:a="http://schemas.openxmlformats.org/drawingml/2006/main">
              <a:ext uri="{FF2B5EF4-FFF2-40B4-BE49-F238E27FC236}">
                <a16:creationId xmlns:a16="http://schemas.microsoft.com/office/drawing/2014/main" id="{24D385C9-68B7-4D8C-9609-31EA1DB355F9}"/>
              </a:ext>
            </a:extLst>
          </p:cNvPr>
          <p:cNvSpPr>
            <a:spLocks xmlns:a="http://schemas.openxmlformats.org/drawingml/2006/main" noGrp="1"/>
          </p:cNvSpPr>
          <p:nvPr/>
        </p:nvSpPr>
        <p:spPr>
          <a:xfrm xmlns:a="http://schemas.openxmlformats.org/drawingml/2006/main">
            <a:off x="475488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Cultivated-meat prototype: about $325,000 in 2013.</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A 2024 model: about $6.20/lb at 50,000-L scale.</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Promising—not proven. Cost, energy use, taste, and regulation remain open.</a:t>
            </a:r>
            <a:endParaRPr sz="1500"/>
          </a:p>
        </p:txBody>
      </p:sp>
      <p:sp>
        <p:nvSpPr>
          <p:cNvPr id="9" name="Text 7">
            <a:extLst xmlns:a="http://schemas.openxmlformats.org/drawingml/2006/main">
              <a:ext uri="{FF2B5EF4-FFF2-40B4-BE49-F238E27FC236}">
                <a16:creationId xmlns:a16="http://schemas.microsoft.com/office/drawing/2014/main" id="{111D3328-8403-4D3D-8910-64C708A51282}"/>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530888329"/>
      </p:ext>
    </p:extLst>
  </p:cSld>
</p:sld>
</file>

<file path=ppt/slides/slide25.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1D65CA-B661-47E8-9CD0-1AF20DB9C286}"/>
              </a:ext>
            </a:extLst>
          </p:cNvPr>
          <p:cNvSpPr>
            <a:spLocks xmlns:a="http://schemas.openxmlformats.org/drawingml/2006/main" noGrp="1"/>
          </p:cNvSpPr>
          <p:nvPr/>
        </p:nvSpPr>
        <p:spPr>
          <a:xfrm xmlns:a="http://schemas.openxmlformats.org/drawingml/2006/main">
            <a:off x="457200" y="201168"/>
            <a:ext cx="822960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A84A2E"/>
                </a:solidFill>
                <a:latin typeface="Garamond"/>
                <a:ea typeface="Garamond"/>
                <a:cs typeface="Garamond"/>
              </a:rPr>
              <a:t>Food and livestock rival major industrial emissions sources</a:t>
            </a:r>
            <a:endParaRPr sz="2200"/>
          </a:p>
        </p:txBody>
      </p:sp>
      <p:sp>
        <p:nvSpPr>
          <p:cNvPr id="3" name="Shape 1">
            <a:extLst xmlns:a="http://schemas.openxmlformats.org/drawingml/2006/main">
              <a:ext uri="{FF2B5EF4-FFF2-40B4-BE49-F238E27FC236}">
                <a16:creationId xmlns:a16="http://schemas.microsoft.com/office/drawing/2014/main" id="{98D7B477-2745-4E6E-9BB2-63DD53C43118}"/>
              </a:ext>
            </a:extLst>
          </p:cNvPr>
          <p:cNvSpPr>
            <a:spLocks xmlns:a="http://schemas.openxmlformats.org/drawingml/2006/main" noGrp="1"/>
          </p:cNvSpPr>
          <p:nvPr/>
        </p:nvSpPr>
        <p:spPr>
          <a:xfrm xmlns:a="http://schemas.openxmlformats.org/drawingml/2006/main">
            <a:off x="457200" y="713232"/>
            <a:ext cx="8229600" cy="18288"/>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Shape 2">
            <a:extLst xmlns:a="http://schemas.openxmlformats.org/drawingml/2006/main">
              <a:ext uri="{FF2B5EF4-FFF2-40B4-BE49-F238E27FC236}">
                <a16:creationId xmlns:a16="http://schemas.microsoft.com/office/drawing/2014/main" id="{F05CCC7C-8BAF-40AE-AD07-6E38B1E50178}"/>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solidFill xmlns:a="http://schemas.openxmlformats.org/drawingml/2006/main">
            <a:srgbClr val="F3EEE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3324D896-B8E3-4281-A34D-DE865EAEA093}"/>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endParaRPr sz="1300"/>
          </a:p>
        </p:txBody>
      </p:sp>
      <p:sp>
        <p:nvSpPr>
          <p:cNvPr id="6" name="Text 4">
            <a:extLst xmlns:a="http://schemas.openxmlformats.org/drawingml/2006/main">
              <a:ext uri="{FF2B5EF4-FFF2-40B4-BE49-F238E27FC236}">
                <a16:creationId xmlns:a16="http://schemas.microsoft.com/office/drawing/2014/main" id="{9F80CF5B-E550-4C40-9F8C-C153724B99B5}"/>
              </a:ext>
            </a:extLst>
          </p:cNvPr>
          <p:cNvSpPr>
            <a:spLocks xmlns:a="http://schemas.openxmlformats.org/drawingml/2006/main" noGrp="1"/>
          </p:cNvSpPr>
          <p:nvPr/>
        </p:nvSpPr>
        <p:spPr>
          <a:xfrm xmlns:a="http://schemas.openxmlformats.org/drawingml/2006/main">
            <a:off x="457200" y="4069080"/>
            <a:ext cx="8229600" cy="2743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r">
              <a:buNone/>
            </a:pPr>
            <a:r>
              <a:rPr sz="1000" i="1">
                <a:solidFill>
                  <a:srgbClr val="7A7368"/>
                </a:solidFill>
                <a:latin typeface="Calibri"/>
                <a:ea typeface="Calibri"/>
                <a:cs typeface="Calibri"/>
              </a:rPr>
              <a:t>Approximate global shares; scopes differ — FAO, IMO, IEA, Poore &amp; Nemecek</a:t>
            </a:r>
            <a:endParaRPr sz="1000"/>
          </a:p>
        </p:txBody>
      </p:sp>
      <p:sp>
        <p:nvSpPr>
          <p:cNvPr id="7" name="Text 5">
            <a:extLst xmlns:a="http://schemas.openxmlformats.org/drawingml/2006/main">
              <a:ext uri="{FF2B5EF4-FFF2-40B4-BE49-F238E27FC236}">
                <a16:creationId xmlns:a16="http://schemas.microsoft.com/office/drawing/2014/main" id="{DE77FD1B-F296-4EB3-AAE7-14A4EFCF3B71}"/>
              </a:ext>
            </a:extLst>
          </p:cNvPr>
          <p:cNvSpPr>
            <a:spLocks xmlns:a="http://schemas.openxmlformats.org/drawingml/2006/main" noGrp="1"/>
          </p:cNvSpPr>
          <p:nvPr/>
        </p:nvSpPr>
        <p:spPr>
          <a:xfrm xmlns:a="http://schemas.openxmlformats.org/drawingml/2006/main">
            <a:off x="274320" y="4407408"/>
            <a:ext cx="8595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8" name="Text 6">
            <a:extLst xmlns:a="http://schemas.openxmlformats.org/drawingml/2006/main">
              <a:ext uri="{FF2B5EF4-FFF2-40B4-BE49-F238E27FC236}">
                <a16:creationId xmlns:a16="http://schemas.microsoft.com/office/drawing/2014/main" id="{6FE2F9DD-3469-4BFF-BF95-FB26163DEC7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graphicFrame>
        <p:nvGraphicFramePr>
          <p:cNvPr id="17" name="Chart"/>
          <p:cNvGraphicFramePr/>
          <p:nvPr/>
        </p:nvGraphicFramePr>
        <p:xfrm>
          <a:off xmlns:a="http://schemas.openxmlformats.org/drawingml/2006/main" x="742950" y="1066800"/>
          <a:ext xmlns:a="http://schemas.openxmlformats.org/drawingml/2006/main" cx="7658100" cy="2724150"/>
        </p:xfrm>
        <a:graphic xmlns:a="http://schemas.openxmlformats.org/drawingml/2006/main">
          <a:graphicData uri="http://schemas.openxmlformats.org/drawingml/2006/chart">
            <c:chart xmlns:r="http://schemas.openxmlformats.org/officeDocument/2006/relationships" xmlns:c="http://schemas.openxmlformats.org/drawingml/2006/chart" r:id="R154ac189b345458d"/>
          </a:graphicData>
        </a:graphic>
      </p:graphicFrame>
    </p:spTree>
    <p:extLst>
      <p:ext uri="{BB962C8B-B14F-4D97-AF65-F5344CB8AC3E}">
        <p14:creationId xmlns:p14="http://schemas.microsoft.com/office/powerpoint/2010/main" val="1295645124"/>
      </p:ext>
    </p:extLst>
  </p:cSld>
</p:sld>
</file>

<file path=ppt/slides/slide26.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41A916F-4589-4112-9A0A-330C8571F918}"/>
              </a:ext>
            </a:extLst>
          </p:cNvPr>
          <p:cNvSpPr>
            <a:spLocks xmlns:a="http://schemas.openxmlformats.org/drawingml/2006/main" noGrp="1"/>
          </p:cNvSpPr>
          <p:nvPr/>
        </p:nvSpPr>
        <p:spPr>
          <a:xfrm xmlns:a="http://schemas.openxmlformats.org/drawingml/2006/main">
            <a:off x="731520" y="822960"/>
            <a:ext cx="7680960" cy="310896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3400">
                <a:solidFill>
                  <a:srgbClr val="1C1812"/>
                </a:solidFill>
                <a:latin typeface="Garamond"/>
                <a:ea typeface="Garamond"/>
                <a:cs typeface="Garamond"/>
              </a:rPr>
              <a:t>Cooperation worked:</a:t>
            </a:r>
            <a:endParaRPr sz="3400"/>
          </a:p>
          <a:p xmlns:a="http://schemas.openxmlformats.org/drawingml/2006/main">
            <a:pPr marL="0" indent="0" algn="ctr">
              <a:buNone/>
            </a:pPr>
            <a:r>
              <a:rPr sz="3400">
                <a:solidFill>
                  <a:srgbClr val="1C1812"/>
                </a:solidFill>
                <a:latin typeface="Garamond"/>
                <a:ea typeface="Garamond"/>
                <a:cs typeface="Garamond"/>
              </a:rPr>
              <a:t>about 99% of banned ozone-depleting substances</a:t>
            </a:r>
            <a:endParaRPr sz="3400"/>
          </a:p>
          <a:p xmlns:a="http://schemas.openxmlformats.org/drawingml/2006/main">
            <a:pPr marL="0" indent="0" algn="ctr">
              <a:buNone/>
            </a:pPr>
            <a:r>
              <a:rPr sz="3400">
                <a:solidFill>
                  <a:srgbClr val="1C1812"/>
                </a:solidFill>
                <a:latin typeface="Garamond"/>
                <a:ea typeface="Garamond"/>
                <a:cs typeface="Garamond"/>
              </a:rPr>
              <a:t>have been phased out.</a:t>
            </a:r>
            <a:endParaRPr sz="3400"/>
          </a:p>
        </p:txBody>
      </p:sp>
      <p:sp>
        <p:nvSpPr>
          <p:cNvPr id="3" name="Text 1">
            <a:extLst xmlns:a="http://schemas.openxmlformats.org/drawingml/2006/main">
              <a:ext uri="{FF2B5EF4-FFF2-40B4-BE49-F238E27FC236}">
                <a16:creationId xmlns:a16="http://schemas.microsoft.com/office/drawing/2014/main" id="{244B6F20-2715-447F-9FD6-824737C3647A}"/>
              </a:ext>
            </a:extLst>
          </p:cNvPr>
          <p:cNvSpPr>
            <a:spLocks xmlns:a="http://schemas.openxmlformats.org/drawingml/2006/main" noGrp="1"/>
          </p:cNvSpPr>
          <p:nvPr/>
        </p:nvSpPr>
        <p:spPr>
          <a:xfrm xmlns:a="http://schemas.openxmlformats.org/drawingml/2006/main">
            <a:off x="274320" y="4389120"/>
            <a:ext cx="8595360" cy="5029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4" name="Text 2">
            <a:extLst xmlns:a="http://schemas.openxmlformats.org/drawingml/2006/main">
              <a:ext uri="{FF2B5EF4-FFF2-40B4-BE49-F238E27FC236}">
                <a16:creationId xmlns:a16="http://schemas.microsoft.com/office/drawing/2014/main" id="{97A97AAA-A1BC-4E38-9D95-60BDDC20B5D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800953220"/>
      </p:ext>
    </p:extLst>
  </p:cSld>
</p:sld>
</file>

<file path=ppt/slides/slide27.xml><?xml version="1.0" encoding="utf-8"?>
<p:sld xmlns:p="http://schemas.openxmlformats.org/presentationml/2006/main">
  <p:cSld>
    <p:bg>
      <p:bgPr>
        <a:solidFill xmlns:a="http://schemas.openxmlformats.org/drawingml/2006/main">
          <a:srgbClr val="A84A2E"/>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3DE828B-5721-4181-9418-4B4DDCE1A2A9}"/>
              </a:ext>
            </a:extLst>
          </p:cNvPr>
          <p:cNvSpPr>
            <a:spLocks xmlns:a="http://schemas.openxmlformats.org/drawingml/2006/main" noGrp="1"/>
          </p:cNvSpPr>
          <p:nvPr/>
        </p:nvSpPr>
        <p:spPr>
          <a:xfrm xmlns:a="http://schemas.openxmlformats.org/drawingml/2006/main">
            <a:off x="0" y="1188720"/>
            <a:ext cx="9144000" cy="6400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1800" spc="600">
                <a:solidFill>
                  <a:srgbClr val="FAF7F2"/>
                </a:solidFill>
                <a:latin typeface="Calibri"/>
                <a:ea typeface="Calibri"/>
                <a:cs typeface="Calibri"/>
              </a:rPr>
              <a:t>Part II</a:t>
            </a:r>
            <a:endParaRPr sz="1800"/>
          </a:p>
        </p:txBody>
      </p:sp>
      <p:sp>
        <p:nvSpPr>
          <p:cNvPr id="3" name="Text 1">
            <a:extLst xmlns:a="http://schemas.openxmlformats.org/drawingml/2006/main">
              <a:ext uri="{FF2B5EF4-FFF2-40B4-BE49-F238E27FC236}">
                <a16:creationId xmlns:a16="http://schemas.microsoft.com/office/drawing/2014/main" id="{CCBAF010-08D4-4163-9F7D-DDC6564D16DB}"/>
              </a:ext>
            </a:extLst>
          </p:cNvPr>
          <p:cNvSpPr>
            <a:spLocks xmlns:a="http://schemas.openxmlformats.org/drawingml/2006/main" noGrp="1"/>
          </p:cNvSpPr>
          <p:nvPr/>
        </p:nvSpPr>
        <p:spPr>
          <a:xfrm xmlns:a="http://schemas.openxmlformats.org/drawingml/2006/main">
            <a:off x="457200" y="1920240"/>
            <a:ext cx="8229600" cy="11887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4400">
                <a:solidFill>
                  <a:srgbClr val="FFFFFF"/>
                </a:solidFill>
                <a:latin typeface="Garamond"/>
                <a:ea typeface="Garamond"/>
                <a:cs typeface="Garamond"/>
              </a:rPr>
              <a:t>Violence, Empathy, and Social Trust</a:t>
            </a:r>
            <a:endParaRPr sz="4400"/>
          </a:p>
        </p:txBody>
      </p:sp>
      <p:sp>
        <p:nvSpPr>
          <p:cNvPr id="4" name="Text 2">
            <a:extLst xmlns:a="http://schemas.openxmlformats.org/drawingml/2006/main">
              <a:ext uri="{FF2B5EF4-FFF2-40B4-BE49-F238E27FC236}">
                <a16:creationId xmlns:a16="http://schemas.microsoft.com/office/drawing/2014/main" id="{2553CAA4-2ADD-42D0-87EE-AF1DBFA15BBC}"/>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393124960"/>
      </p:ext>
    </p:extLst>
  </p:cSld>
</p:sld>
</file>

<file path=ppt/slides/slide28.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1D65CA-B661-47E8-9CD0-1AF20DB9C286}"/>
              </a:ext>
            </a:extLst>
          </p:cNvPr>
          <p:cNvSpPr>
            <a:spLocks xmlns:a="http://schemas.openxmlformats.org/drawingml/2006/main" noGrp="1"/>
          </p:cNvSpPr>
          <p:nvPr/>
        </p:nvSpPr>
        <p:spPr>
          <a:xfrm xmlns:a="http://schemas.openxmlformats.org/drawingml/2006/main">
            <a:off x="457200" y="201168"/>
            <a:ext cx="822960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A84A2E"/>
                </a:solidFill>
                <a:latin typeface="Garamond"/>
                <a:ea typeface="Garamond"/>
                <a:cs typeface="Garamond"/>
              </a:rPr>
              <a:t>Across Western Europe, homicide fell by 93–99%</a:t>
            </a:r>
            <a:endParaRPr sz="2200"/>
          </a:p>
        </p:txBody>
      </p:sp>
      <p:sp>
        <p:nvSpPr>
          <p:cNvPr id="3" name="Shape 1">
            <a:extLst xmlns:a="http://schemas.openxmlformats.org/drawingml/2006/main">
              <a:ext uri="{FF2B5EF4-FFF2-40B4-BE49-F238E27FC236}">
                <a16:creationId xmlns:a16="http://schemas.microsoft.com/office/drawing/2014/main" id="{98D7B477-2745-4E6E-9BB2-63DD53C43118}"/>
              </a:ext>
            </a:extLst>
          </p:cNvPr>
          <p:cNvSpPr>
            <a:spLocks xmlns:a="http://schemas.openxmlformats.org/drawingml/2006/main" noGrp="1"/>
          </p:cNvSpPr>
          <p:nvPr/>
        </p:nvSpPr>
        <p:spPr>
          <a:xfrm xmlns:a="http://schemas.openxmlformats.org/drawingml/2006/main">
            <a:off x="457200" y="713232"/>
            <a:ext cx="8229600" cy="18288"/>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Shape 2">
            <a:extLst xmlns:a="http://schemas.openxmlformats.org/drawingml/2006/main">
              <a:ext uri="{FF2B5EF4-FFF2-40B4-BE49-F238E27FC236}">
                <a16:creationId xmlns:a16="http://schemas.microsoft.com/office/drawing/2014/main" id="{F05CCC7C-8BAF-40AE-AD07-6E38B1E50178}"/>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solidFill xmlns:a="http://schemas.openxmlformats.org/drawingml/2006/main">
            <a:srgbClr val="F3EEE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3324D896-B8E3-4281-A34D-DE865EAEA093}"/>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endParaRPr sz="1300"/>
          </a:p>
        </p:txBody>
      </p:sp>
      <p:sp>
        <p:nvSpPr>
          <p:cNvPr id="6" name="Text 4">
            <a:extLst xmlns:a="http://schemas.openxmlformats.org/drawingml/2006/main">
              <a:ext uri="{FF2B5EF4-FFF2-40B4-BE49-F238E27FC236}">
                <a16:creationId xmlns:a16="http://schemas.microsoft.com/office/drawing/2014/main" id="{9F80CF5B-E550-4C40-9F8C-C153724B99B5}"/>
              </a:ext>
            </a:extLst>
          </p:cNvPr>
          <p:cNvSpPr>
            <a:spLocks xmlns:a="http://schemas.openxmlformats.org/drawingml/2006/main" noGrp="1"/>
          </p:cNvSpPr>
          <p:nvPr/>
        </p:nvSpPr>
        <p:spPr>
          <a:xfrm xmlns:a="http://schemas.openxmlformats.org/drawingml/2006/main">
            <a:off x="457200" y="4069080"/>
            <a:ext cx="8229600" cy="2743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r">
              <a:buNone/>
            </a:pPr>
            <a:r>
              <a:rPr sz="1000" i="1">
                <a:solidFill>
                  <a:srgbClr val="7A7368"/>
                </a:solidFill>
                <a:latin typeface="Calibri"/>
                <a:ea typeface="Calibri"/>
                <a:cs typeface="Calibri"/>
              </a:rPr>
              <a:t>Source: Eisner (2014) + WHO Mortality Database, via Our World in Data</a:t>
            </a:r>
            <a:endParaRPr sz="1000"/>
          </a:p>
        </p:txBody>
      </p:sp>
      <p:sp>
        <p:nvSpPr>
          <p:cNvPr id="7" name="Text 5">
            <a:extLst xmlns:a="http://schemas.openxmlformats.org/drawingml/2006/main">
              <a:ext uri="{FF2B5EF4-FFF2-40B4-BE49-F238E27FC236}">
                <a16:creationId xmlns:a16="http://schemas.microsoft.com/office/drawing/2014/main" id="{DE77FD1B-F296-4EB3-AAE7-14A4EFCF3B71}"/>
              </a:ext>
            </a:extLst>
          </p:cNvPr>
          <p:cNvSpPr>
            <a:spLocks xmlns:a="http://schemas.openxmlformats.org/drawingml/2006/main" noGrp="1"/>
          </p:cNvSpPr>
          <p:nvPr/>
        </p:nvSpPr>
        <p:spPr>
          <a:xfrm xmlns:a="http://schemas.openxmlformats.org/drawingml/2006/main">
            <a:off x="274320" y="4407408"/>
            <a:ext cx="8595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8" name="Text 6">
            <a:extLst xmlns:a="http://schemas.openxmlformats.org/drawingml/2006/main">
              <a:ext uri="{FF2B5EF4-FFF2-40B4-BE49-F238E27FC236}">
                <a16:creationId xmlns:a16="http://schemas.microsoft.com/office/drawing/2014/main" id="{6FE2F9DD-3469-4BFF-BF95-FB26163DEC7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graphicFrame>
        <p:nvGraphicFramePr>
          <p:cNvPr id="17" name="Chart"/>
          <p:cNvGraphicFramePr/>
          <p:nvPr/>
        </p:nvGraphicFramePr>
        <p:xfrm>
          <a:off xmlns:a="http://schemas.openxmlformats.org/drawingml/2006/main" x="742950" y="1066800"/>
          <a:ext xmlns:a="http://schemas.openxmlformats.org/drawingml/2006/main" cx="7658100" cy="2724150"/>
        </p:xfrm>
        <a:graphic xmlns:a="http://schemas.openxmlformats.org/drawingml/2006/main">
          <a:graphicData uri="http://schemas.openxmlformats.org/drawingml/2006/chart">
            <c:chart xmlns:r="http://schemas.openxmlformats.org/officeDocument/2006/relationships" xmlns:c="http://schemas.openxmlformats.org/drawingml/2006/chart" r:id="Rbcaf086fc3c74fe1"/>
          </a:graphicData>
        </a:graphic>
      </p:graphicFrame>
    </p:spTree>
    <p:extLst>
      <p:ext uri="{BB962C8B-B14F-4D97-AF65-F5344CB8AC3E}">
        <p14:creationId xmlns:p14="http://schemas.microsoft.com/office/powerpoint/2010/main" val="1295645124"/>
      </p:ext>
    </p:extLst>
  </p:cSld>
</p:sld>
</file>

<file path=ppt/slides/slide29.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1D65CA-B661-47E8-9CD0-1AF20DB9C286}"/>
              </a:ext>
            </a:extLst>
          </p:cNvPr>
          <p:cNvSpPr>
            <a:spLocks xmlns:a="http://schemas.openxmlformats.org/drawingml/2006/main" noGrp="1"/>
          </p:cNvSpPr>
          <p:nvPr/>
        </p:nvSpPr>
        <p:spPr>
          <a:xfrm xmlns:a="http://schemas.openxmlformats.org/drawingml/2006/main">
            <a:off x="457200" y="201168"/>
            <a:ext cx="822960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A84A2E"/>
                </a:solidFill>
                <a:latin typeface="Garamond"/>
                <a:ea typeface="Garamond"/>
                <a:cs typeface="Garamond"/>
              </a:rPr>
              <a:t>WWII: ≈300 per 100k; recent decade: 1.6</a:t>
            </a:r>
            <a:endParaRPr sz="2200"/>
          </a:p>
        </p:txBody>
      </p:sp>
      <p:sp>
        <p:nvSpPr>
          <p:cNvPr id="3" name="Shape 1">
            <a:extLst xmlns:a="http://schemas.openxmlformats.org/drawingml/2006/main">
              <a:ext uri="{FF2B5EF4-FFF2-40B4-BE49-F238E27FC236}">
                <a16:creationId xmlns:a16="http://schemas.microsoft.com/office/drawing/2014/main" id="{98D7B477-2745-4E6E-9BB2-63DD53C43118}"/>
              </a:ext>
            </a:extLst>
          </p:cNvPr>
          <p:cNvSpPr>
            <a:spLocks xmlns:a="http://schemas.openxmlformats.org/drawingml/2006/main" noGrp="1"/>
          </p:cNvSpPr>
          <p:nvPr/>
        </p:nvSpPr>
        <p:spPr>
          <a:xfrm xmlns:a="http://schemas.openxmlformats.org/drawingml/2006/main">
            <a:off x="457200" y="713232"/>
            <a:ext cx="8229600" cy="18288"/>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Shape 2">
            <a:extLst xmlns:a="http://schemas.openxmlformats.org/drawingml/2006/main">
              <a:ext uri="{FF2B5EF4-FFF2-40B4-BE49-F238E27FC236}">
                <a16:creationId xmlns:a16="http://schemas.microsoft.com/office/drawing/2014/main" id="{F05CCC7C-8BAF-40AE-AD07-6E38B1E50178}"/>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solidFill xmlns:a="http://schemas.openxmlformats.org/drawingml/2006/main">
            <a:srgbClr val="F3EEE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3324D896-B8E3-4281-A34D-DE865EAEA093}"/>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endParaRPr sz="1300"/>
          </a:p>
        </p:txBody>
      </p:sp>
      <p:sp>
        <p:nvSpPr>
          <p:cNvPr id="6" name="Text 4">
            <a:extLst xmlns:a="http://schemas.openxmlformats.org/drawingml/2006/main">
              <a:ext uri="{FF2B5EF4-FFF2-40B4-BE49-F238E27FC236}">
                <a16:creationId xmlns:a16="http://schemas.microsoft.com/office/drawing/2014/main" id="{9F80CF5B-E550-4C40-9F8C-C153724B99B5}"/>
              </a:ext>
            </a:extLst>
          </p:cNvPr>
          <p:cNvSpPr>
            <a:spLocks xmlns:a="http://schemas.openxmlformats.org/drawingml/2006/main" noGrp="1"/>
          </p:cNvSpPr>
          <p:nvPr/>
        </p:nvSpPr>
        <p:spPr>
          <a:xfrm xmlns:a="http://schemas.openxmlformats.org/drawingml/2006/main">
            <a:off x="457200" y="4069080"/>
            <a:ext cx="8229600" cy="2743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r">
              <a:buNone/>
            </a:pPr>
            <a:r>
              <a:rPr sz="1000" i="1">
                <a:solidFill>
                  <a:srgbClr val="7A7368"/>
                </a:solidFill>
                <a:latin typeface="Calibri"/>
                <a:ea typeface="Calibri"/>
                <a:cs typeface="Calibri"/>
              </a:rPr>
              <a:t>Chart: UCDP / PRIO via OWID; WWII benchmark: Pinker synthesis</a:t>
            </a:r>
            <a:endParaRPr sz="1000"/>
          </a:p>
        </p:txBody>
      </p:sp>
      <p:sp>
        <p:nvSpPr>
          <p:cNvPr id="7" name="Text 5">
            <a:extLst xmlns:a="http://schemas.openxmlformats.org/drawingml/2006/main">
              <a:ext uri="{FF2B5EF4-FFF2-40B4-BE49-F238E27FC236}">
                <a16:creationId xmlns:a16="http://schemas.microsoft.com/office/drawing/2014/main" id="{DE77FD1B-F296-4EB3-AAE7-14A4EFCF3B71}"/>
              </a:ext>
            </a:extLst>
          </p:cNvPr>
          <p:cNvSpPr>
            <a:spLocks xmlns:a="http://schemas.openxmlformats.org/drawingml/2006/main" noGrp="1"/>
          </p:cNvSpPr>
          <p:nvPr/>
        </p:nvSpPr>
        <p:spPr>
          <a:xfrm xmlns:a="http://schemas.openxmlformats.org/drawingml/2006/main">
            <a:off x="274320" y="4407408"/>
            <a:ext cx="8595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8" name="Text 6">
            <a:extLst xmlns:a="http://schemas.openxmlformats.org/drawingml/2006/main">
              <a:ext uri="{FF2B5EF4-FFF2-40B4-BE49-F238E27FC236}">
                <a16:creationId xmlns:a16="http://schemas.microsoft.com/office/drawing/2014/main" id="{6FE2F9DD-3469-4BFF-BF95-FB26163DEC7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graphicFrame>
        <p:nvGraphicFramePr>
          <p:cNvPr id="17" name="Chart"/>
          <p:cNvGraphicFramePr/>
          <p:nvPr/>
        </p:nvGraphicFramePr>
        <p:xfrm>
          <a:off xmlns:a="http://schemas.openxmlformats.org/drawingml/2006/main" x="742950" y="1066800"/>
          <a:ext xmlns:a="http://schemas.openxmlformats.org/drawingml/2006/main" cx="7658100" cy="2724150"/>
        </p:xfrm>
        <a:graphic xmlns:a="http://schemas.openxmlformats.org/drawingml/2006/main">
          <a:graphicData uri="http://schemas.openxmlformats.org/drawingml/2006/chart">
            <c:chart xmlns:r="http://schemas.openxmlformats.org/officeDocument/2006/relationships" xmlns:c="http://schemas.openxmlformats.org/drawingml/2006/chart" r:id="R3574da33a8d94743"/>
          </a:graphicData>
        </a:graphic>
      </p:graphicFrame>
    </p:spTree>
    <p:extLst>
      <p:ext uri="{BB962C8B-B14F-4D97-AF65-F5344CB8AC3E}">
        <p14:creationId xmlns:p14="http://schemas.microsoft.com/office/powerpoint/2010/main" val="1295645124"/>
      </p:ext>
    </p:extLst>
  </p:cSld>
</p:sld>
</file>

<file path=ppt/slides/slide3.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8" name="eyebrow-2">
            <a:extLst xmlns:a="http://schemas.openxmlformats.org/drawingml/2006/main">
              <a:ext uri="{FF2B5EF4-FFF2-40B4-BE49-F238E27FC236}">
                <a16:creationId xmlns:a16="http://schemas.microsoft.com/office/drawing/2014/main" id="{9087B06F-33C0-4093-925B-F72F11E7DF9E}"/>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1 • YOUR ANSWERS</a:t>
            </a:r>
          </a:p>
        </p:txBody>
      </p:sp>
      <p:sp>
        <p:nvSpPr>
          <p:cNvPr id="2" name="title-2">
            <a:extLst xmlns:a="http://schemas.openxmlformats.org/drawingml/2006/main">
              <a:ext uri="{FF2B5EF4-FFF2-40B4-BE49-F238E27FC236}">
                <a16:creationId xmlns:a16="http://schemas.microsoft.com/office/drawing/2014/main" id="{FF50EDF8-FB23-4500-8FF5-3591A20F4E5C}"/>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How many girls finish primary school?</a:t>
            </a:r>
          </a:p>
        </p:txBody>
      </p:sp>
      <p:sp>
        <p:nvSpPr>
          <p:cNvPr id="3" name="">
            <a:extLst xmlns:a="http://schemas.openxmlformats.org/drawingml/2006/main">
              <a:ext uri="{FF2B5EF4-FFF2-40B4-BE49-F238E27FC236}">
                <a16:creationId xmlns:a16="http://schemas.microsoft.com/office/drawing/2014/main" id="{06CF6D0E-E136-4892-8D62-B71DAD8DA2F1}"/>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4" name="question-1">
            <a:extLst xmlns:a="http://schemas.openxmlformats.org/drawingml/2006/main">
              <a:ext uri="{FF2B5EF4-FFF2-40B4-BE49-F238E27FC236}">
                <a16:creationId xmlns:a16="http://schemas.microsoft.com/office/drawing/2014/main" id="{3AFA5CDD-AE66-4593-AFE5-8746AA89ECDF}"/>
              </a:ext>
            </a:extLst>
          </p:cNvPr>
          <p:cNvSpPr>
            <a:spLocks xmlns:a="http://schemas.openxmlformats.org/drawingml/2006/main" noGrp="1"/>
          </p:cNvSpPr>
          <p:nvPr/>
        </p:nvSpPr>
        <p:spPr>
          <a:xfrm xmlns:a="http://schemas.openxmlformats.org/drawingml/2006/main">
            <a:off x="528638" y="1171575"/>
            <a:ext cx="7929563"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In low-income countries today, roughly what share of girls complete primary school?</a:t>
            </a:r>
          </a:p>
        </p:txBody>
      </p:sp>
      <p:graphicFrame>
        <p:nvGraphicFramePr>
          <p:cNvPr id="14" name="Chart"/>
          <p:cNvGraphicFramePr/>
          <p:nvPr/>
        </p:nvGraphicFramePr>
        <p:xfrm>
          <a:off xmlns:a="http://schemas.openxmlformats.org/drawingml/2006/main" x="750094" y="1600200"/>
          <a:ext xmlns:a="http://schemas.openxmlformats.org/drawingml/2006/main" cx="7500938" cy="2914650"/>
        </p:xfrm>
        <a:graphic xmlns:a="http://schemas.openxmlformats.org/drawingml/2006/main">
          <a:graphicData uri="http://schemas.openxmlformats.org/drawingml/2006/chart">
            <c:chart xmlns:r="http://schemas.openxmlformats.org/officeDocument/2006/relationships" xmlns:c="http://schemas.openxmlformats.org/drawingml/2006/chart" r:id="R3fa6dab618ad4005"/>
          </a:graphicData>
        </a:graphic>
      </p:graphicFrame>
      <p:sp>
        <p:nvSpPr>
          <p:cNvPr id="6" name="value-axis-mask-0-response">
            <a:extLst xmlns:a="http://schemas.openxmlformats.org/drawingml/2006/main">
              <a:ext uri="{FF2B5EF4-FFF2-40B4-BE49-F238E27FC236}">
                <a16:creationId xmlns:a16="http://schemas.microsoft.com/office/drawing/2014/main" id="{A0157417-644B-4B9F-B50F-0DE3126D6271}"/>
              </a:ext>
            </a:extLst>
          </p:cNvPr>
          <p:cNvSpPr>
            <a:spLocks xmlns:a="http://schemas.openxmlformats.org/drawingml/2006/main" noGrp="1"/>
          </p:cNvSpPr>
          <p:nvPr/>
        </p:nvSpPr>
        <p:spPr>
          <a:xfrm xmlns:a="http://schemas.openxmlformats.org/drawingml/2006/main">
            <a:off x="721519" y="4143375"/>
            <a:ext cx="7558088"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7" name="n-1">
            <a:extLst xmlns:a="http://schemas.openxmlformats.org/drawingml/2006/main">
              <a:ext uri="{FF2B5EF4-FFF2-40B4-BE49-F238E27FC236}">
                <a16:creationId xmlns:a16="http://schemas.microsoft.com/office/drawing/2014/main" id="{7F331E32-D68B-4E13-BB53-632335371F34}"/>
              </a:ext>
            </a:extLst>
          </p:cNvPr>
          <p:cNvSpPr>
            <a:spLocks xmlns:a="http://schemas.openxmlformats.org/drawingml/2006/main" noGrp="1"/>
          </p:cNvSpPr>
          <p:nvPr/>
        </p:nvSpPr>
        <p:spPr>
          <a:xfrm xmlns:a="http://schemas.openxmlformats.org/drawingml/2006/main">
            <a:off x="542925" y="4572000"/>
            <a:ext cx="157162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a:solidFill>
                  <a:srgbClr val="7A7368"/>
                </a:solidFill>
                <a:latin typeface="Helvetica Neue"/>
                <a:ea typeface="Helvetica Neue"/>
                <a:cs typeface="Helvetica Neue"/>
              </a:defRPr>
            </a:pPr>
            <a:r>
              <a:rPr sz="900">
                <a:solidFill>
                  <a:srgbClr val="7A7368"/>
                </a:solidFill>
                <a:latin typeface="Helvetica Neue"/>
                <a:ea typeface="Helvetica Neue"/>
                <a:cs typeface="Helvetica Neue"/>
              </a:rPr>
              <a:t>n = 8 students</a:t>
            </a:r>
          </a:p>
        </p:txBody>
      </p:sp>
    </p:spTree>
    <p:extLst>
      <p:ext uri="{BB962C8B-B14F-4D97-AF65-F5344CB8AC3E}">
        <p14:creationId xmlns:p14="http://schemas.microsoft.com/office/powerpoint/2010/main" val="1274889480"/>
      </p:ext>
    </p:extLst>
  </p:cSld>
</p:sld>
</file>

<file path=ppt/slides/slide30.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1D65CA-B661-47E8-9CD0-1AF20DB9C286}"/>
              </a:ext>
            </a:extLst>
          </p:cNvPr>
          <p:cNvSpPr>
            <a:spLocks xmlns:a="http://schemas.openxmlformats.org/drawingml/2006/main" noGrp="1"/>
          </p:cNvSpPr>
          <p:nvPr/>
        </p:nvSpPr>
        <p:spPr>
          <a:xfrm xmlns:a="http://schemas.openxmlformats.org/drawingml/2006/main">
            <a:off x="457200" y="201168"/>
            <a:ext cx="822960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A84A2E"/>
                </a:solidFill>
                <a:latin typeface="Garamond"/>
                <a:ea typeface="Garamond"/>
                <a:cs typeface="Garamond"/>
              </a:rPr>
              <a:t>Since 1989, more than half of conflict deaths occurred in Africa</a:t>
            </a:r>
            <a:endParaRPr sz="2200"/>
          </a:p>
        </p:txBody>
      </p:sp>
      <p:sp>
        <p:nvSpPr>
          <p:cNvPr id="3" name="Shape 1">
            <a:extLst xmlns:a="http://schemas.openxmlformats.org/drawingml/2006/main">
              <a:ext uri="{FF2B5EF4-FFF2-40B4-BE49-F238E27FC236}">
                <a16:creationId xmlns:a16="http://schemas.microsoft.com/office/drawing/2014/main" id="{98D7B477-2745-4E6E-9BB2-63DD53C43118}"/>
              </a:ext>
            </a:extLst>
          </p:cNvPr>
          <p:cNvSpPr>
            <a:spLocks xmlns:a="http://schemas.openxmlformats.org/drawingml/2006/main" noGrp="1"/>
          </p:cNvSpPr>
          <p:nvPr/>
        </p:nvSpPr>
        <p:spPr>
          <a:xfrm xmlns:a="http://schemas.openxmlformats.org/drawingml/2006/main">
            <a:off x="457200" y="713232"/>
            <a:ext cx="8229600" cy="18288"/>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Shape 2">
            <a:extLst xmlns:a="http://schemas.openxmlformats.org/drawingml/2006/main">
              <a:ext uri="{FF2B5EF4-FFF2-40B4-BE49-F238E27FC236}">
                <a16:creationId xmlns:a16="http://schemas.microsoft.com/office/drawing/2014/main" id="{F05CCC7C-8BAF-40AE-AD07-6E38B1E50178}"/>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solidFill xmlns:a="http://schemas.openxmlformats.org/drawingml/2006/main">
            <a:srgbClr val="F3EEE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3324D896-B8E3-4281-A34D-DE865EAEA093}"/>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endParaRPr sz="1300"/>
          </a:p>
        </p:txBody>
      </p:sp>
      <p:sp>
        <p:nvSpPr>
          <p:cNvPr id="6" name="Text 4">
            <a:extLst xmlns:a="http://schemas.openxmlformats.org/drawingml/2006/main">
              <a:ext uri="{FF2B5EF4-FFF2-40B4-BE49-F238E27FC236}">
                <a16:creationId xmlns:a16="http://schemas.microsoft.com/office/drawing/2014/main" id="{9F80CF5B-E550-4C40-9F8C-C153724B99B5}"/>
              </a:ext>
            </a:extLst>
          </p:cNvPr>
          <p:cNvSpPr>
            <a:spLocks xmlns:a="http://schemas.openxmlformats.org/drawingml/2006/main" noGrp="1"/>
          </p:cNvSpPr>
          <p:nvPr/>
        </p:nvSpPr>
        <p:spPr>
          <a:xfrm xmlns:a="http://schemas.openxmlformats.org/drawingml/2006/main">
            <a:off x="457200" y="4069080"/>
            <a:ext cx="8229600" cy="2743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r">
              <a:buNone/>
            </a:pPr>
            <a:r>
              <a:rPr sz="1000" i="1">
                <a:solidFill>
                  <a:srgbClr val="7A7368"/>
                </a:solidFill>
                <a:latin typeface="Calibri"/>
                <a:ea typeface="Calibri"/>
                <a:cs typeface="Calibri"/>
              </a:rPr>
              <a:t>Deaths where fighting occurred, 1989–2024; UCDP via Our World in Data</a:t>
            </a:r>
            <a:endParaRPr sz="1000"/>
          </a:p>
        </p:txBody>
      </p:sp>
      <p:sp>
        <p:nvSpPr>
          <p:cNvPr id="7" name="Text 5">
            <a:extLst xmlns:a="http://schemas.openxmlformats.org/drawingml/2006/main">
              <a:ext uri="{FF2B5EF4-FFF2-40B4-BE49-F238E27FC236}">
                <a16:creationId xmlns:a16="http://schemas.microsoft.com/office/drawing/2014/main" id="{DE77FD1B-F296-4EB3-AAE7-14A4EFCF3B71}"/>
              </a:ext>
            </a:extLst>
          </p:cNvPr>
          <p:cNvSpPr>
            <a:spLocks xmlns:a="http://schemas.openxmlformats.org/drawingml/2006/main" noGrp="1"/>
          </p:cNvSpPr>
          <p:nvPr/>
        </p:nvSpPr>
        <p:spPr>
          <a:xfrm xmlns:a="http://schemas.openxmlformats.org/drawingml/2006/main">
            <a:off x="274320" y="4407408"/>
            <a:ext cx="8595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8" name="Text 6">
            <a:extLst xmlns:a="http://schemas.openxmlformats.org/drawingml/2006/main">
              <a:ext uri="{FF2B5EF4-FFF2-40B4-BE49-F238E27FC236}">
                <a16:creationId xmlns:a16="http://schemas.microsoft.com/office/drawing/2014/main" id="{6FE2F9DD-3469-4BFF-BF95-FB26163DEC7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graphicFrame>
        <p:nvGraphicFramePr>
          <p:cNvPr id="17" name="Chart"/>
          <p:cNvGraphicFramePr/>
          <p:nvPr/>
        </p:nvGraphicFramePr>
        <p:xfrm>
          <a:off xmlns:a="http://schemas.openxmlformats.org/drawingml/2006/main" x="742950" y="1066800"/>
          <a:ext xmlns:a="http://schemas.openxmlformats.org/drawingml/2006/main" cx="7658100" cy="2724150"/>
        </p:xfrm>
        <a:graphic xmlns:a="http://schemas.openxmlformats.org/drawingml/2006/main">
          <a:graphicData uri="http://schemas.openxmlformats.org/drawingml/2006/chart">
            <c:chart xmlns:r="http://schemas.openxmlformats.org/officeDocument/2006/relationships" xmlns:c="http://schemas.openxmlformats.org/drawingml/2006/chart" r:id="Rc20ad831f0ac4fd4"/>
          </a:graphicData>
        </a:graphic>
      </p:graphicFrame>
    </p:spTree>
    <p:extLst>
      <p:ext uri="{BB962C8B-B14F-4D97-AF65-F5344CB8AC3E}">
        <p14:creationId xmlns:p14="http://schemas.microsoft.com/office/powerpoint/2010/main" val="1295645124"/>
      </p:ext>
    </p:extLst>
  </p:cSld>
</p:sld>
</file>

<file path=ppt/slides/slide31.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A9826B6-71C7-46F0-A391-89D3DE1A146F}"/>
              </a:ext>
            </a:extLst>
          </p:cNvPr>
          <p:cNvSpPr>
            <a:spLocks xmlns:a="http://schemas.openxmlformats.org/drawingml/2006/main" noGrp="1"/>
          </p:cNvSpPr>
          <p:nvPr/>
        </p:nvSpPr>
        <p:spPr>
          <a:xfrm xmlns:a="http://schemas.openxmlformats.org/drawingml/2006/main">
            <a:off x="365760" y="182880"/>
            <a:ext cx="841248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1C1812"/>
                </a:solidFill>
                <a:latin typeface="Garamond"/>
                <a:ea typeface="Garamond"/>
                <a:cs typeface="Garamond"/>
              </a:rPr>
              <a:t>The decline is real—and not automatic</a:t>
            </a:r>
            <a:endParaRPr sz="2200"/>
          </a:p>
        </p:txBody>
      </p:sp>
      <p:sp>
        <p:nvSpPr>
          <p:cNvPr id="3" name="Shape 1">
            <a:extLst xmlns:a="http://schemas.openxmlformats.org/drawingml/2006/main">
              <a:ext uri="{FF2B5EF4-FFF2-40B4-BE49-F238E27FC236}">
                <a16:creationId xmlns:a16="http://schemas.microsoft.com/office/drawing/2014/main" id="{20A38421-DBE9-490A-B84E-01C37A9F0DC5}"/>
              </a:ext>
            </a:extLst>
          </p:cNvPr>
          <p:cNvSpPr>
            <a:spLocks xmlns:a="http://schemas.openxmlformats.org/drawingml/2006/main" noGrp="1"/>
          </p:cNvSpPr>
          <p:nvPr/>
        </p:nvSpPr>
        <p:spPr>
          <a:xfrm xmlns:a="http://schemas.openxmlformats.org/drawingml/2006/main">
            <a:off x="365760" y="685800"/>
            <a:ext cx="8412480" cy="2286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Text 2">
            <a:extLst xmlns:a="http://schemas.openxmlformats.org/drawingml/2006/main">
              <a:ext uri="{FF2B5EF4-FFF2-40B4-BE49-F238E27FC236}">
                <a16:creationId xmlns:a16="http://schemas.microsoft.com/office/drawing/2014/main" id="{22B2379E-CB22-4805-931E-9F59402DECE8}"/>
              </a:ext>
            </a:extLst>
          </p:cNvPr>
          <p:cNvSpPr>
            <a:spLocks xmlns:a="http://schemas.openxmlformats.org/drawingml/2006/main" noGrp="1"/>
          </p:cNvSpPr>
          <p:nvPr/>
        </p:nvSpPr>
        <p:spPr>
          <a:xfrm xmlns:a="http://schemas.openxmlformats.org/drawingml/2006/main">
            <a:off x="36576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A84A2E"/>
                </a:solidFill>
                <a:latin typeface="Garamond"/>
                <a:ea typeface="Garamond"/>
                <a:cs typeface="Garamond"/>
              </a:rPr>
              <a:t>WHAT THE DATA SUPPORT</a:t>
            </a:r>
            <a:endParaRPr sz="1800"/>
          </a:p>
        </p:txBody>
      </p:sp>
      <p:sp>
        <p:nvSpPr>
          <p:cNvPr id="5" name="Text 3">
            <a:extLst xmlns:a="http://schemas.openxmlformats.org/drawingml/2006/main">
              <a:ext uri="{FF2B5EF4-FFF2-40B4-BE49-F238E27FC236}">
                <a16:creationId xmlns:a16="http://schemas.microsoft.com/office/drawing/2014/main" id="{8F45D44A-1AD7-4AA8-98D4-6BC15172C8B6}"/>
              </a:ext>
            </a:extLst>
          </p:cNvPr>
          <p:cNvSpPr>
            <a:spLocks xmlns:a="http://schemas.openxmlformats.org/drawingml/2006/main" noGrp="1"/>
          </p:cNvSpPr>
          <p:nvPr/>
        </p:nvSpPr>
        <p:spPr>
          <a:xfrm xmlns:a="http://schemas.openxmlformats.org/drawingml/2006/main">
            <a:off x="36576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Selected Western European homicide rates fell 93–99% from historical highs.</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World battle-death rates averaged 11.8 per 100,000 in 1946–55; 0.6 in 1996–2005.</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No great-power war since 1945.</a:t>
            </a:r>
            <a:endParaRPr sz="1500"/>
          </a:p>
        </p:txBody>
      </p:sp>
      <p:sp>
        <p:nvSpPr>
          <p:cNvPr id="6" name="Shape 4">
            <a:extLst xmlns:a="http://schemas.openxmlformats.org/drawingml/2006/main">
              <a:ext uri="{FF2B5EF4-FFF2-40B4-BE49-F238E27FC236}">
                <a16:creationId xmlns:a16="http://schemas.microsoft.com/office/drawing/2014/main" id="{C97C3EF1-3213-4F93-92F0-DE12170587D5}"/>
              </a:ext>
            </a:extLst>
          </p:cNvPr>
          <p:cNvSpPr>
            <a:spLocks xmlns:a="http://schemas.openxmlformats.org/drawingml/2006/main" noGrp="1"/>
          </p:cNvSpPr>
          <p:nvPr/>
        </p:nvSpPr>
        <p:spPr>
          <a:xfrm xmlns:a="http://schemas.openxmlformats.org/drawingml/2006/main">
            <a:off x="4526280" y="777240"/>
            <a:ext cx="22860" cy="365760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236E1917-51FE-4EEF-A0B5-F4D93B984437}"/>
              </a:ext>
            </a:extLst>
          </p:cNvPr>
          <p:cNvSpPr>
            <a:spLocks xmlns:a="http://schemas.openxmlformats.org/drawingml/2006/main" noGrp="1"/>
          </p:cNvSpPr>
          <p:nvPr/>
        </p:nvSpPr>
        <p:spPr>
          <a:xfrm xmlns:a="http://schemas.openxmlformats.org/drawingml/2006/main">
            <a:off x="475488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4A453E"/>
                </a:solidFill>
                <a:latin typeface="Garamond"/>
                <a:ea typeface="Garamond"/>
                <a:cs typeface="Garamond"/>
              </a:rPr>
              <a:t>NOT A LAW OF HISTORY</a:t>
            </a:r>
            <a:endParaRPr sz="1800"/>
          </a:p>
        </p:txBody>
      </p:sp>
      <p:sp>
        <p:nvSpPr>
          <p:cNvPr id="8" name="Text 6">
            <a:extLst xmlns:a="http://schemas.openxmlformats.org/drawingml/2006/main">
              <a:ext uri="{FF2B5EF4-FFF2-40B4-BE49-F238E27FC236}">
                <a16:creationId xmlns:a16="http://schemas.microsoft.com/office/drawing/2014/main" id="{24D385C9-68B7-4D8C-9609-31EA1DB355F9}"/>
              </a:ext>
            </a:extLst>
          </p:cNvPr>
          <p:cNvSpPr>
            <a:spLocks xmlns:a="http://schemas.openxmlformats.org/drawingml/2006/main" noGrp="1"/>
          </p:cNvSpPr>
          <p:nvPr/>
        </p:nvSpPr>
        <p:spPr>
          <a:xfrm xmlns:a="http://schemas.openxmlformats.org/drawingml/2006/main">
            <a:off x="475488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War death rates rose after 2020.</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In 2024: 61 state-based conflicts, about 129,000 battle deaths, and 123.2 million people displaced.</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Coverage, definitions, and medical survival complicate comparisons.</a:t>
            </a:r>
            <a:endParaRPr sz="1500"/>
          </a:p>
        </p:txBody>
      </p:sp>
      <p:sp>
        <p:nvSpPr>
          <p:cNvPr id="9" name="Text 7">
            <a:extLst xmlns:a="http://schemas.openxmlformats.org/drawingml/2006/main">
              <a:ext uri="{FF2B5EF4-FFF2-40B4-BE49-F238E27FC236}">
                <a16:creationId xmlns:a16="http://schemas.microsoft.com/office/drawing/2014/main" id="{111D3328-8403-4D3D-8910-64C708A51282}"/>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530888329"/>
      </p:ext>
    </p:extLst>
  </p:cSld>
</p:sld>
</file>

<file path=ppt/slides/slide32.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1D65CA-B661-47E8-9CD0-1AF20DB9C286}"/>
              </a:ext>
            </a:extLst>
          </p:cNvPr>
          <p:cNvSpPr>
            <a:spLocks xmlns:a="http://schemas.openxmlformats.org/drawingml/2006/main" noGrp="1"/>
          </p:cNvSpPr>
          <p:nvPr/>
        </p:nvSpPr>
        <p:spPr>
          <a:xfrm xmlns:a="http://schemas.openxmlformats.org/drawingml/2006/main">
            <a:off x="457200" y="201168"/>
            <a:ext cx="822960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A84A2E"/>
                </a:solidFill>
                <a:latin typeface="Garamond"/>
                <a:ea typeface="Garamond"/>
                <a:cs typeface="Garamond"/>
              </a:rPr>
              <a:t>Violent crime halved; hate incidents remain high</a:t>
            </a:r>
            <a:endParaRPr sz="2200"/>
          </a:p>
        </p:txBody>
      </p:sp>
      <p:sp>
        <p:nvSpPr>
          <p:cNvPr id="3" name="Shape 1">
            <a:extLst xmlns:a="http://schemas.openxmlformats.org/drawingml/2006/main">
              <a:ext uri="{FF2B5EF4-FFF2-40B4-BE49-F238E27FC236}">
                <a16:creationId xmlns:a16="http://schemas.microsoft.com/office/drawing/2014/main" id="{98D7B477-2745-4E6E-9BB2-63DD53C43118}"/>
              </a:ext>
            </a:extLst>
          </p:cNvPr>
          <p:cNvSpPr>
            <a:spLocks xmlns:a="http://schemas.openxmlformats.org/drawingml/2006/main" noGrp="1"/>
          </p:cNvSpPr>
          <p:nvPr/>
        </p:nvSpPr>
        <p:spPr>
          <a:xfrm xmlns:a="http://schemas.openxmlformats.org/drawingml/2006/main">
            <a:off x="457200" y="713232"/>
            <a:ext cx="8229600" cy="18288"/>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Shape 2">
            <a:extLst xmlns:a="http://schemas.openxmlformats.org/drawingml/2006/main">
              <a:ext uri="{FF2B5EF4-FFF2-40B4-BE49-F238E27FC236}">
                <a16:creationId xmlns:a16="http://schemas.microsoft.com/office/drawing/2014/main" id="{F05CCC7C-8BAF-40AE-AD07-6E38B1E50178}"/>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solidFill xmlns:a="http://schemas.openxmlformats.org/drawingml/2006/main">
            <a:srgbClr val="F3EEE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3324D896-B8E3-4281-A34D-DE865EAEA093}"/>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endParaRPr sz="1300"/>
          </a:p>
        </p:txBody>
      </p:sp>
      <p:sp>
        <p:nvSpPr>
          <p:cNvPr id="6" name="Text 4">
            <a:extLst xmlns:a="http://schemas.openxmlformats.org/drawingml/2006/main">
              <a:ext uri="{FF2B5EF4-FFF2-40B4-BE49-F238E27FC236}">
                <a16:creationId xmlns:a16="http://schemas.microsoft.com/office/drawing/2014/main" id="{9F80CF5B-E550-4C40-9F8C-C153724B99B5}"/>
              </a:ext>
            </a:extLst>
          </p:cNvPr>
          <p:cNvSpPr>
            <a:spLocks xmlns:a="http://schemas.openxmlformats.org/drawingml/2006/main" noGrp="1"/>
          </p:cNvSpPr>
          <p:nvPr/>
        </p:nvSpPr>
        <p:spPr>
          <a:xfrm xmlns:a="http://schemas.openxmlformats.org/drawingml/2006/main">
            <a:off x="457200" y="4069080"/>
            <a:ext cx="8229600" cy="2743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r">
              <a:buNone/>
            </a:pPr>
            <a:r>
              <a:rPr sz="1000" i="1">
                <a:solidFill>
                  <a:srgbClr val="7A7368"/>
                </a:solidFill>
                <a:latin typeface="Calibri"/>
                <a:ea typeface="Calibri"/>
                <a:cs typeface="Calibri"/>
              </a:rPr>
              <a:t>Source: FBI, Crime in the United States / Crime Data Explorer</a:t>
            </a:r>
            <a:endParaRPr sz="1000"/>
          </a:p>
        </p:txBody>
      </p:sp>
      <p:sp>
        <p:nvSpPr>
          <p:cNvPr id="7" name="Text 5">
            <a:extLst xmlns:a="http://schemas.openxmlformats.org/drawingml/2006/main">
              <a:ext uri="{FF2B5EF4-FFF2-40B4-BE49-F238E27FC236}">
                <a16:creationId xmlns:a16="http://schemas.microsoft.com/office/drawing/2014/main" id="{DE77FD1B-F296-4EB3-AAE7-14A4EFCF3B71}"/>
              </a:ext>
            </a:extLst>
          </p:cNvPr>
          <p:cNvSpPr>
            <a:spLocks xmlns:a="http://schemas.openxmlformats.org/drawingml/2006/main" noGrp="1"/>
          </p:cNvSpPr>
          <p:nvPr/>
        </p:nvSpPr>
        <p:spPr>
          <a:xfrm xmlns:a="http://schemas.openxmlformats.org/drawingml/2006/main">
            <a:off x="274320" y="4407408"/>
            <a:ext cx="8595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8" name="Text 6">
            <a:extLst xmlns:a="http://schemas.openxmlformats.org/drawingml/2006/main">
              <a:ext uri="{FF2B5EF4-FFF2-40B4-BE49-F238E27FC236}">
                <a16:creationId xmlns:a16="http://schemas.microsoft.com/office/drawing/2014/main" id="{6FE2F9DD-3469-4BFF-BF95-FB26163DEC7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graphicFrame>
        <p:nvGraphicFramePr>
          <p:cNvPr id="17" name="Chart"/>
          <p:cNvGraphicFramePr/>
          <p:nvPr/>
        </p:nvGraphicFramePr>
        <p:xfrm>
          <a:off xmlns:a="http://schemas.openxmlformats.org/drawingml/2006/main" x="742950" y="1066800"/>
          <a:ext xmlns:a="http://schemas.openxmlformats.org/drawingml/2006/main" cx="7658100" cy="2724150"/>
        </p:xfrm>
        <a:graphic xmlns:a="http://schemas.openxmlformats.org/drawingml/2006/main">
          <a:graphicData uri="http://schemas.openxmlformats.org/drawingml/2006/chart">
            <c:chart xmlns:r="http://schemas.openxmlformats.org/officeDocument/2006/relationships" xmlns:c="http://schemas.openxmlformats.org/drawingml/2006/chart" r:id="Refc36777a2124bb5"/>
          </a:graphicData>
        </a:graphic>
      </p:graphicFrame>
    </p:spTree>
    <p:extLst>
      <p:ext uri="{BB962C8B-B14F-4D97-AF65-F5344CB8AC3E}">
        <p14:creationId xmlns:p14="http://schemas.microsoft.com/office/powerpoint/2010/main" val="1295645124"/>
      </p:ext>
    </p:extLst>
  </p:cSld>
</p:sld>
</file>

<file path=ppt/slides/slide33.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1D65CA-B661-47E8-9CD0-1AF20DB9C286}"/>
              </a:ext>
            </a:extLst>
          </p:cNvPr>
          <p:cNvSpPr>
            <a:spLocks xmlns:a="http://schemas.openxmlformats.org/drawingml/2006/main" noGrp="1"/>
          </p:cNvSpPr>
          <p:nvPr/>
        </p:nvSpPr>
        <p:spPr>
          <a:xfrm xmlns:a="http://schemas.openxmlformats.org/drawingml/2006/main">
            <a:off x="457200" y="201168"/>
            <a:ext cx="822960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A84A2E"/>
                </a:solidFill>
                <a:latin typeface="Garamond"/>
                <a:ea typeface="Garamond"/>
                <a:cs typeface="Garamond"/>
              </a:rPr>
              <a:t>U.S. approval of Black–White marriage: 4% → 94%</a:t>
            </a:r>
            <a:endParaRPr sz="2200"/>
          </a:p>
        </p:txBody>
      </p:sp>
      <p:sp>
        <p:nvSpPr>
          <p:cNvPr id="3" name="Shape 1">
            <a:extLst xmlns:a="http://schemas.openxmlformats.org/drawingml/2006/main">
              <a:ext uri="{FF2B5EF4-FFF2-40B4-BE49-F238E27FC236}">
                <a16:creationId xmlns:a16="http://schemas.microsoft.com/office/drawing/2014/main" id="{98D7B477-2745-4E6E-9BB2-63DD53C43118}"/>
              </a:ext>
            </a:extLst>
          </p:cNvPr>
          <p:cNvSpPr>
            <a:spLocks xmlns:a="http://schemas.openxmlformats.org/drawingml/2006/main" noGrp="1"/>
          </p:cNvSpPr>
          <p:nvPr/>
        </p:nvSpPr>
        <p:spPr>
          <a:xfrm xmlns:a="http://schemas.openxmlformats.org/drawingml/2006/main">
            <a:off x="457200" y="713232"/>
            <a:ext cx="8229600" cy="18288"/>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Shape 2">
            <a:extLst xmlns:a="http://schemas.openxmlformats.org/drawingml/2006/main">
              <a:ext uri="{FF2B5EF4-FFF2-40B4-BE49-F238E27FC236}">
                <a16:creationId xmlns:a16="http://schemas.microsoft.com/office/drawing/2014/main" id="{F05CCC7C-8BAF-40AE-AD07-6E38B1E50178}"/>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solidFill xmlns:a="http://schemas.openxmlformats.org/drawingml/2006/main">
            <a:srgbClr val="F3EEE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3324D896-B8E3-4281-A34D-DE865EAEA093}"/>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endParaRPr sz="1300"/>
          </a:p>
        </p:txBody>
      </p:sp>
      <p:sp>
        <p:nvSpPr>
          <p:cNvPr id="6" name="Text 4">
            <a:extLst xmlns:a="http://schemas.openxmlformats.org/drawingml/2006/main">
              <a:ext uri="{FF2B5EF4-FFF2-40B4-BE49-F238E27FC236}">
                <a16:creationId xmlns:a16="http://schemas.microsoft.com/office/drawing/2014/main" id="{9F80CF5B-E550-4C40-9F8C-C153724B99B5}"/>
              </a:ext>
            </a:extLst>
          </p:cNvPr>
          <p:cNvSpPr>
            <a:spLocks xmlns:a="http://schemas.openxmlformats.org/drawingml/2006/main" noGrp="1"/>
          </p:cNvSpPr>
          <p:nvPr/>
        </p:nvSpPr>
        <p:spPr>
          <a:xfrm xmlns:a="http://schemas.openxmlformats.org/drawingml/2006/main">
            <a:off x="457200" y="4069080"/>
            <a:ext cx="8229600" cy="2743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r">
              <a:buNone/>
            </a:pPr>
            <a:r>
              <a:rPr sz="1000" i="1">
                <a:solidFill>
                  <a:srgbClr val="7A7368"/>
                </a:solidFill>
                <a:latin typeface="Calibri"/>
                <a:ea typeface="Calibri"/>
                <a:cs typeface="Calibri"/>
              </a:rPr>
              <a:t>Source: Gallup, share of U.S. adults approving Black–White marriage</a:t>
            </a:r>
            <a:endParaRPr sz="1000"/>
          </a:p>
        </p:txBody>
      </p:sp>
      <p:sp>
        <p:nvSpPr>
          <p:cNvPr id="7" name="Text 5">
            <a:extLst xmlns:a="http://schemas.openxmlformats.org/drawingml/2006/main">
              <a:ext uri="{FF2B5EF4-FFF2-40B4-BE49-F238E27FC236}">
                <a16:creationId xmlns:a16="http://schemas.microsoft.com/office/drawing/2014/main" id="{DE77FD1B-F296-4EB3-AAE7-14A4EFCF3B71}"/>
              </a:ext>
            </a:extLst>
          </p:cNvPr>
          <p:cNvSpPr>
            <a:spLocks xmlns:a="http://schemas.openxmlformats.org/drawingml/2006/main" noGrp="1"/>
          </p:cNvSpPr>
          <p:nvPr/>
        </p:nvSpPr>
        <p:spPr>
          <a:xfrm xmlns:a="http://schemas.openxmlformats.org/drawingml/2006/main">
            <a:off x="274320" y="4407408"/>
            <a:ext cx="8595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8" name="Text 6">
            <a:extLst xmlns:a="http://schemas.openxmlformats.org/drawingml/2006/main">
              <a:ext uri="{FF2B5EF4-FFF2-40B4-BE49-F238E27FC236}">
                <a16:creationId xmlns:a16="http://schemas.microsoft.com/office/drawing/2014/main" id="{6FE2F9DD-3469-4BFF-BF95-FB26163DEC7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graphicFrame>
        <p:nvGraphicFramePr>
          <p:cNvPr id="17" name="Chart"/>
          <p:cNvGraphicFramePr/>
          <p:nvPr/>
        </p:nvGraphicFramePr>
        <p:xfrm>
          <a:off xmlns:a="http://schemas.openxmlformats.org/drawingml/2006/main" x="742950" y="1066800"/>
          <a:ext xmlns:a="http://schemas.openxmlformats.org/drawingml/2006/main" cx="7658100" cy="2724150"/>
        </p:xfrm>
        <a:graphic xmlns:a="http://schemas.openxmlformats.org/drawingml/2006/main">
          <a:graphicData uri="http://schemas.openxmlformats.org/drawingml/2006/chart">
            <c:chart xmlns:r="http://schemas.openxmlformats.org/officeDocument/2006/relationships" xmlns:c="http://schemas.openxmlformats.org/drawingml/2006/chart" r:id="R45102b18f93d435a"/>
          </a:graphicData>
        </a:graphic>
      </p:graphicFrame>
    </p:spTree>
    <p:extLst>
      <p:ext uri="{BB962C8B-B14F-4D97-AF65-F5344CB8AC3E}">
        <p14:creationId xmlns:p14="http://schemas.microsoft.com/office/powerpoint/2010/main" val="1295645124"/>
      </p:ext>
    </p:extLst>
  </p:cSld>
</p:sld>
</file>

<file path=ppt/slides/slide34.xml><?xml version="1.0" encoding="utf-8"?>
<p:sld xmlns:p="http://schemas.openxmlformats.org/presentationml/2006/main">
  <p:cSld>
    <p:bg>
      <p:bgPr>
        <a:solidFill xmlns:a="http://schemas.openxmlformats.org/drawingml/2006/main">
          <a:srgbClr val="A84A2E"/>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3DE828B-5721-4181-9418-4B4DDCE1A2A9}"/>
              </a:ext>
            </a:extLst>
          </p:cNvPr>
          <p:cNvSpPr>
            <a:spLocks xmlns:a="http://schemas.openxmlformats.org/drawingml/2006/main" noGrp="1"/>
          </p:cNvSpPr>
          <p:nvPr/>
        </p:nvSpPr>
        <p:spPr>
          <a:xfrm xmlns:a="http://schemas.openxmlformats.org/drawingml/2006/main">
            <a:off x="0" y="1188720"/>
            <a:ext cx="9144000" cy="6400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1800" spc="600">
                <a:solidFill>
                  <a:srgbClr val="FAF7F2"/>
                </a:solidFill>
                <a:latin typeface="Calibri"/>
                <a:ea typeface="Calibri"/>
                <a:cs typeface="Calibri"/>
              </a:rPr>
              <a:t>Part III</a:t>
            </a:r>
            <a:endParaRPr sz="1800"/>
          </a:p>
        </p:txBody>
      </p:sp>
      <p:sp>
        <p:nvSpPr>
          <p:cNvPr id="3" name="Text 1">
            <a:extLst xmlns:a="http://schemas.openxmlformats.org/drawingml/2006/main">
              <a:ext uri="{FF2B5EF4-FFF2-40B4-BE49-F238E27FC236}">
                <a16:creationId xmlns:a16="http://schemas.microsoft.com/office/drawing/2014/main" id="{CCBAF010-08D4-4163-9F7D-DDC6564D16DB}"/>
              </a:ext>
            </a:extLst>
          </p:cNvPr>
          <p:cNvSpPr>
            <a:spLocks xmlns:a="http://schemas.openxmlformats.org/drawingml/2006/main" noGrp="1"/>
          </p:cNvSpPr>
          <p:nvPr/>
        </p:nvSpPr>
        <p:spPr>
          <a:xfrm xmlns:a="http://schemas.openxmlformats.org/drawingml/2006/main">
            <a:off x="457200" y="1920240"/>
            <a:ext cx="8229600" cy="11887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4400">
                <a:solidFill>
                  <a:srgbClr val="FFFFFF"/>
                </a:solidFill>
                <a:latin typeface="Garamond"/>
                <a:ea typeface="Garamond"/>
                <a:cs typeface="Garamond"/>
              </a:rPr>
              <a:t>Attention, Information, and Distribution</a:t>
            </a:r>
            <a:endParaRPr sz="4400"/>
          </a:p>
        </p:txBody>
      </p:sp>
      <p:sp>
        <p:nvSpPr>
          <p:cNvPr id="4" name="Text 2">
            <a:extLst xmlns:a="http://schemas.openxmlformats.org/drawingml/2006/main">
              <a:ext uri="{FF2B5EF4-FFF2-40B4-BE49-F238E27FC236}">
                <a16:creationId xmlns:a16="http://schemas.microsoft.com/office/drawing/2014/main" id="{2553CAA4-2ADD-42D0-87EE-AF1DBFA15BBC}"/>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393124960"/>
      </p:ext>
    </p:extLst>
  </p:cSld>
</p:sld>
</file>

<file path=ppt/slides/slide35.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A9826B6-71C7-46F0-A391-89D3DE1A146F}"/>
              </a:ext>
            </a:extLst>
          </p:cNvPr>
          <p:cNvSpPr>
            <a:spLocks xmlns:a="http://schemas.openxmlformats.org/drawingml/2006/main" noGrp="1"/>
          </p:cNvSpPr>
          <p:nvPr/>
        </p:nvSpPr>
        <p:spPr>
          <a:xfrm xmlns:a="http://schemas.openxmlformats.org/drawingml/2006/main">
            <a:off x="365760" y="182880"/>
            <a:ext cx="841248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1C1812"/>
                </a:solidFill>
                <a:latin typeface="Garamond"/>
                <a:ea typeface="Garamond"/>
                <a:cs typeface="Garamond"/>
              </a:rPr>
              <a:t>Attention and misinformation are incentive problems</a:t>
            </a:r>
            <a:endParaRPr sz="2200"/>
          </a:p>
        </p:txBody>
      </p:sp>
      <p:sp>
        <p:nvSpPr>
          <p:cNvPr id="3" name="Shape 1">
            <a:extLst xmlns:a="http://schemas.openxmlformats.org/drawingml/2006/main">
              <a:ext uri="{FF2B5EF4-FFF2-40B4-BE49-F238E27FC236}">
                <a16:creationId xmlns:a16="http://schemas.microsoft.com/office/drawing/2014/main" id="{20A38421-DBE9-490A-B84E-01C37A9F0DC5}"/>
              </a:ext>
            </a:extLst>
          </p:cNvPr>
          <p:cNvSpPr>
            <a:spLocks xmlns:a="http://schemas.openxmlformats.org/drawingml/2006/main" noGrp="1"/>
          </p:cNvSpPr>
          <p:nvPr/>
        </p:nvSpPr>
        <p:spPr>
          <a:xfrm xmlns:a="http://schemas.openxmlformats.org/drawingml/2006/main">
            <a:off x="365760" y="685800"/>
            <a:ext cx="8412480" cy="2286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Text 2">
            <a:extLst xmlns:a="http://schemas.openxmlformats.org/drawingml/2006/main">
              <a:ext uri="{FF2B5EF4-FFF2-40B4-BE49-F238E27FC236}">
                <a16:creationId xmlns:a16="http://schemas.microsoft.com/office/drawing/2014/main" id="{22B2379E-CB22-4805-931E-9F59402DECE8}"/>
              </a:ext>
            </a:extLst>
          </p:cNvPr>
          <p:cNvSpPr>
            <a:spLocks xmlns:a="http://schemas.openxmlformats.org/drawingml/2006/main" noGrp="1"/>
          </p:cNvSpPr>
          <p:nvPr/>
        </p:nvSpPr>
        <p:spPr>
          <a:xfrm xmlns:a="http://schemas.openxmlformats.org/drawingml/2006/main">
            <a:off x="36576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A84A2E"/>
                </a:solidFill>
                <a:latin typeface="Garamond"/>
                <a:ea typeface="Garamond"/>
                <a:cs typeface="Garamond"/>
              </a:rPr>
              <a:t>ATTENTION</a:t>
            </a:r>
            <a:endParaRPr sz="1800"/>
          </a:p>
        </p:txBody>
      </p:sp>
      <p:sp>
        <p:nvSpPr>
          <p:cNvPr id="5" name="Text 3">
            <a:extLst xmlns:a="http://schemas.openxmlformats.org/drawingml/2006/main">
              <a:ext uri="{FF2B5EF4-FFF2-40B4-BE49-F238E27FC236}">
                <a16:creationId xmlns:a16="http://schemas.microsoft.com/office/drawing/2014/main" id="{8F45D44A-1AD7-4AA8-98D4-6BC15172C8B6}"/>
              </a:ext>
            </a:extLst>
          </p:cNvPr>
          <p:cNvSpPr>
            <a:spLocks xmlns:a="http://schemas.openxmlformats.org/drawingml/2006/main" noGrp="1"/>
          </p:cNvSpPr>
          <p:nvPr/>
        </p:nvSpPr>
        <p:spPr>
          <a:xfrm xmlns:a="http://schemas.openxmlformats.org/drawingml/2006/main">
            <a:off x="36576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Randomized West Point classes with laptops/tablets scored 0.18 SD lower on the final.</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English school phone bans raised scores about 0.07 SD, concentrated among lower achievers.</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Tech-free class changes the environment—not students’ virtue.</a:t>
            </a:r>
            <a:endParaRPr sz="1500"/>
          </a:p>
        </p:txBody>
      </p:sp>
      <p:sp>
        <p:nvSpPr>
          <p:cNvPr id="6" name="Shape 4">
            <a:extLst xmlns:a="http://schemas.openxmlformats.org/drawingml/2006/main">
              <a:ext uri="{FF2B5EF4-FFF2-40B4-BE49-F238E27FC236}">
                <a16:creationId xmlns:a16="http://schemas.microsoft.com/office/drawing/2014/main" id="{C97C3EF1-3213-4F93-92F0-DE12170587D5}"/>
              </a:ext>
            </a:extLst>
          </p:cNvPr>
          <p:cNvSpPr>
            <a:spLocks xmlns:a="http://schemas.openxmlformats.org/drawingml/2006/main" noGrp="1"/>
          </p:cNvSpPr>
          <p:nvPr/>
        </p:nvSpPr>
        <p:spPr>
          <a:xfrm xmlns:a="http://schemas.openxmlformats.org/drawingml/2006/main">
            <a:off x="4526280" y="777240"/>
            <a:ext cx="22860" cy="365760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236E1917-51FE-4EEF-A0B5-F4D93B984437}"/>
              </a:ext>
            </a:extLst>
          </p:cNvPr>
          <p:cNvSpPr>
            <a:spLocks xmlns:a="http://schemas.openxmlformats.org/drawingml/2006/main" noGrp="1"/>
          </p:cNvSpPr>
          <p:nvPr/>
        </p:nvSpPr>
        <p:spPr>
          <a:xfrm xmlns:a="http://schemas.openxmlformats.org/drawingml/2006/main">
            <a:off x="475488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4A453E"/>
                </a:solidFill>
                <a:latin typeface="Garamond"/>
                <a:ea typeface="Garamond"/>
                <a:cs typeface="Garamond"/>
              </a:rPr>
              <a:t>MISINFORMATION</a:t>
            </a:r>
            <a:endParaRPr sz="1800"/>
          </a:p>
        </p:txBody>
      </p:sp>
      <p:sp>
        <p:nvSpPr>
          <p:cNvPr id="8" name="Text 6">
            <a:extLst xmlns:a="http://schemas.openxmlformats.org/drawingml/2006/main">
              <a:ext uri="{FF2B5EF4-FFF2-40B4-BE49-F238E27FC236}">
                <a16:creationId xmlns:a16="http://schemas.microsoft.com/office/drawing/2014/main" id="{24D385C9-68B7-4D8C-9609-31EA1DB355F9}"/>
              </a:ext>
            </a:extLst>
          </p:cNvPr>
          <p:cNvSpPr>
            <a:spLocks xmlns:a="http://schemas.openxmlformats.org/drawingml/2006/main" noGrp="1"/>
          </p:cNvSpPr>
          <p:nvPr/>
        </p:nvSpPr>
        <p:spPr>
          <a:xfrm xmlns:a="http://schemas.openxmlformats.org/drawingml/2006/main">
            <a:off x="475488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False stories on Twitter were about 70% more likely to be retweeted than true ones.</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Experimental vaccine misinformation lowered vaccination intent.</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Virality rewards novelty before verification.</a:t>
            </a:r>
            <a:endParaRPr sz="1500"/>
          </a:p>
        </p:txBody>
      </p:sp>
      <p:sp>
        <p:nvSpPr>
          <p:cNvPr id="9" name="Text 7">
            <a:extLst xmlns:a="http://schemas.openxmlformats.org/drawingml/2006/main">
              <a:ext uri="{FF2B5EF4-FFF2-40B4-BE49-F238E27FC236}">
                <a16:creationId xmlns:a16="http://schemas.microsoft.com/office/drawing/2014/main" id="{111D3328-8403-4D3D-8910-64C708A51282}"/>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530888329"/>
      </p:ext>
    </p:extLst>
  </p:cSld>
</p:sld>
</file>

<file path=ppt/slides/slide36.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1D65CA-B661-47E8-9CD0-1AF20DB9C286}"/>
              </a:ext>
            </a:extLst>
          </p:cNvPr>
          <p:cNvSpPr>
            <a:spLocks xmlns:a="http://schemas.openxmlformats.org/drawingml/2006/main" noGrp="1"/>
          </p:cNvSpPr>
          <p:nvPr/>
        </p:nvSpPr>
        <p:spPr>
          <a:xfrm xmlns:a="http://schemas.openxmlformats.org/drawingml/2006/main">
            <a:off x="457200" y="201168"/>
            <a:ext cx="822960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A84A2E"/>
                </a:solidFill>
                <a:latin typeface="Garamond"/>
                <a:ea typeface="Garamond"/>
                <a:cs typeface="Garamond"/>
              </a:rPr>
              <a:t>Vaccination scaled into a 154-million-life achievement</a:t>
            </a:r>
            <a:endParaRPr sz="2200"/>
          </a:p>
        </p:txBody>
      </p:sp>
      <p:sp>
        <p:nvSpPr>
          <p:cNvPr id="3" name="Shape 1">
            <a:extLst xmlns:a="http://schemas.openxmlformats.org/drawingml/2006/main">
              <a:ext uri="{FF2B5EF4-FFF2-40B4-BE49-F238E27FC236}">
                <a16:creationId xmlns:a16="http://schemas.microsoft.com/office/drawing/2014/main" id="{98D7B477-2745-4E6E-9BB2-63DD53C43118}"/>
              </a:ext>
            </a:extLst>
          </p:cNvPr>
          <p:cNvSpPr>
            <a:spLocks xmlns:a="http://schemas.openxmlformats.org/drawingml/2006/main" noGrp="1"/>
          </p:cNvSpPr>
          <p:nvPr/>
        </p:nvSpPr>
        <p:spPr>
          <a:xfrm xmlns:a="http://schemas.openxmlformats.org/drawingml/2006/main">
            <a:off x="457200" y="713232"/>
            <a:ext cx="8229600" cy="18288"/>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Shape 2">
            <a:extLst xmlns:a="http://schemas.openxmlformats.org/drawingml/2006/main">
              <a:ext uri="{FF2B5EF4-FFF2-40B4-BE49-F238E27FC236}">
                <a16:creationId xmlns:a16="http://schemas.microsoft.com/office/drawing/2014/main" id="{F05CCC7C-8BAF-40AE-AD07-6E38B1E50178}"/>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solidFill xmlns:a="http://schemas.openxmlformats.org/drawingml/2006/main">
            <a:srgbClr val="F3EEE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3324D896-B8E3-4281-A34D-DE865EAEA093}"/>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endParaRPr sz="1300"/>
          </a:p>
        </p:txBody>
      </p:sp>
      <p:sp>
        <p:nvSpPr>
          <p:cNvPr id="6" name="Text 4">
            <a:extLst xmlns:a="http://schemas.openxmlformats.org/drawingml/2006/main">
              <a:ext uri="{FF2B5EF4-FFF2-40B4-BE49-F238E27FC236}">
                <a16:creationId xmlns:a16="http://schemas.microsoft.com/office/drawing/2014/main" id="{9F80CF5B-E550-4C40-9F8C-C153724B99B5}"/>
              </a:ext>
            </a:extLst>
          </p:cNvPr>
          <p:cNvSpPr>
            <a:spLocks xmlns:a="http://schemas.openxmlformats.org/drawingml/2006/main" noGrp="1"/>
          </p:cNvSpPr>
          <p:nvPr/>
        </p:nvSpPr>
        <p:spPr>
          <a:xfrm xmlns:a="http://schemas.openxmlformats.org/drawingml/2006/main">
            <a:off x="457200" y="4069080"/>
            <a:ext cx="8229600" cy="2743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r">
              <a:buNone/>
            </a:pPr>
            <a:r>
              <a:rPr sz="1000" i="1">
                <a:solidFill>
                  <a:srgbClr val="7A7368"/>
                </a:solidFill>
                <a:latin typeface="Calibri"/>
                <a:ea typeface="Calibri"/>
                <a:cs typeface="Calibri"/>
              </a:rPr>
              <a:t>Source: WHO / The Lancet, 50 years of the Essential Programme on Immunization</a:t>
            </a:r>
            <a:endParaRPr sz="1000"/>
          </a:p>
        </p:txBody>
      </p:sp>
      <p:sp>
        <p:nvSpPr>
          <p:cNvPr id="7" name="Text 5">
            <a:extLst xmlns:a="http://schemas.openxmlformats.org/drawingml/2006/main">
              <a:ext uri="{FF2B5EF4-FFF2-40B4-BE49-F238E27FC236}">
                <a16:creationId xmlns:a16="http://schemas.microsoft.com/office/drawing/2014/main" id="{DE77FD1B-F296-4EB3-AAE7-14A4EFCF3B71}"/>
              </a:ext>
            </a:extLst>
          </p:cNvPr>
          <p:cNvSpPr>
            <a:spLocks xmlns:a="http://schemas.openxmlformats.org/drawingml/2006/main" noGrp="1"/>
          </p:cNvSpPr>
          <p:nvPr/>
        </p:nvSpPr>
        <p:spPr>
          <a:xfrm xmlns:a="http://schemas.openxmlformats.org/drawingml/2006/main">
            <a:off x="274320" y="4407408"/>
            <a:ext cx="8595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8" name="Text 6">
            <a:extLst xmlns:a="http://schemas.openxmlformats.org/drawingml/2006/main">
              <a:ext uri="{FF2B5EF4-FFF2-40B4-BE49-F238E27FC236}">
                <a16:creationId xmlns:a16="http://schemas.microsoft.com/office/drawing/2014/main" id="{6FE2F9DD-3469-4BFF-BF95-FB26163DEC7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graphicFrame>
        <p:nvGraphicFramePr>
          <p:cNvPr id="17" name="Chart"/>
          <p:cNvGraphicFramePr/>
          <p:nvPr/>
        </p:nvGraphicFramePr>
        <p:xfrm>
          <a:off xmlns:a="http://schemas.openxmlformats.org/drawingml/2006/main" x="742950" y="1066800"/>
          <a:ext xmlns:a="http://schemas.openxmlformats.org/drawingml/2006/main" cx="7658100" cy="2724150"/>
        </p:xfrm>
        <a:graphic xmlns:a="http://schemas.openxmlformats.org/drawingml/2006/main">
          <a:graphicData uri="http://schemas.openxmlformats.org/drawingml/2006/chart">
            <c:chart xmlns:r="http://schemas.openxmlformats.org/officeDocument/2006/relationships" xmlns:c="http://schemas.openxmlformats.org/drawingml/2006/chart" r:id="R60001aa641cf48c6"/>
          </a:graphicData>
        </a:graphic>
      </p:graphicFrame>
    </p:spTree>
    <p:extLst>
      <p:ext uri="{BB962C8B-B14F-4D97-AF65-F5344CB8AC3E}">
        <p14:creationId xmlns:p14="http://schemas.microsoft.com/office/powerpoint/2010/main" val="1295645124"/>
      </p:ext>
    </p:extLst>
  </p:cSld>
</p:sld>
</file>

<file path=ppt/slides/slide37.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A9826B6-71C7-46F0-A391-89D3DE1A146F}"/>
              </a:ext>
            </a:extLst>
          </p:cNvPr>
          <p:cNvSpPr>
            <a:spLocks xmlns:a="http://schemas.openxmlformats.org/drawingml/2006/main" noGrp="1"/>
          </p:cNvSpPr>
          <p:nvPr/>
        </p:nvSpPr>
        <p:spPr>
          <a:xfrm xmlns:a="http://schemas.openxmlformats.org/drawingml/2006/main">
            <a:off x="365760" y="182880"/>
            <a:ext cx="841248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1C1812"/>
                </a:solidFill>
                <a:latin typeface="Garamond"/>
                <a:ea typeface="Garamond"/>
                <a:cs typeface="Garamond"/>
              </a:rPr>
              <a:t>Vaccine safety is a comparison of risks</a:t>
            </a:r>
            <a:endParaRPr sz="2200"/>
          </a:p>
        </p:txBody>
      </p:sp>
      <p:sp>
        <p:nvSpPr>
          <p:cNvPr id="3" name="Shape 1">
            <a:extLst xmlns:a="http://schemas.openxmlformats.org/drawingml/2006/main">
              <a:ext uri="{FF2B5EF4-FFF2-40B4-BE49-F238E27FC236}">
                <a16:creationId xmlns:a16="http://schemas.microsoft.com/office/drawing/2014/main" id="{20A38421-DBE9-490A-B84E-01C37A9F0DC5}"/>
              </a:ext>
            </a:extLst>
          </p:cNvPr>
          <p:cNvSpPr>
            <a:spLocks xmlns:a="http://schemas.openxmlformats.org/drawingml/2006/main" noGrp="1"/>
          </p:cNvSpPr>
          <p:nvPr/>
        </p:nvSpPr>
        <p:spPr>
          <a:xfrm xmlns:a="http://schemas.openxmlformats.org/drawingml/2006/main">
            <a:off x="365760" y="685800"/>
            <a:ext cx="8412480" cy="2286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Text 2">
            <a:extLst xmlns:a="http://schemas.openxmlformats.org/drawingml/2006/main">
              <a:ext uri="{FF2B5EF4-FFF2-40B4-BE49-F238E27FC236}">
                <a16:creationId xmlns:a16="http://schemas.microsoft.com/office/drawing/2014/main" id="{22B2379E-CB22-4805-931E-9F59402DECE8}"/>
              </a:ext>
            </a:extLst>
          </p:cNvPr>
          <p:cNvSpPr>
            <a:spLocks xmlns:a="http://schemas.openxmlformats.org/drawingml/2006/main" noGrp="1"/>
          </p:cNvSpPr>
          <p:nvPr/>
        </p:nvSpPr>
        <p:spPr>
          <a:xfrm xmlns:a="http://schemas.openxmlformats.org/drawingml/2006/main">
            <a:off x="36576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A84A2E"/>
                </a:solidFill>
                <a:latin typeface="Garamond"/>
                <a:ea typeface="Garamond"/>
                <a:cs typeface="Garamond"/>
              </a:rPr>
              <a:t>MEASLES INFECTION</a:t>
            </a:r>
            <a:endParaRPr sz="1800"/>
          </a:p>
        </p:txBody>
      </p:sp>
      <p:sp>
        <p:nvSpPr>
          <p:cNvPr id="5" name="Text 3">
            <a:extLst xmlns:a="http://schemas.openxmlformats.org/drawingml/2006/main">
              <a:ext uri="{FF2B5EF4-FFF2-40B4-BE49-F238E27FC236}">
                <a16:creationId xmlns:a16="http://schemas.microsoft.com/office/drawing/2014/main" id="{8F45D44A-1AD7-4AA8-98D4-6BC15172C8B6}"/>
              </a:ext>
            </a:extLst>
          </p:cNvPr>
          <p:cNvSpPr>
            <a:spLocks xmlns:a="http://schemas.openxmlformats.org/drawingml/2006/main" noGrp="1"/>
          </p:cNvSpPr>
          <p:nvPr/>
        </p:nvSpPr>
        <p:spPr>
          <a:xfrm xmlns:a="http://schemas.openxmlformats.org/drawingml/2006/main">
            <a:off x="36576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About 1 in 20 children: pneumonia.</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About 1 in 1,000: encephalitis.</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About 1–3 in 1,000 infected children die from respiratory or neurologic complications.</a:t>
            </a:r>
            <a:endParaRPr sz="1500"/>
          </a:p>
        </p:txBody>
      </p:sp>
      <p:sp>
        <p:nvSpPr>
          <p:cNvPr id="6" name="Shape 4">
            <a:extLst xmlns:a="http://schemas.openxmlformats.org/drawingml/2006/main">
              <a:ext uri="{FF2B5EF4-FFF2-40B4-BE49-F238E27FC236}">
                <a16:creationId xmlns:a16="http://schemas.microsoft.com/office/drawing/2014/main" id="{C97C3EF1-3213-4F93-92F0-DE12170587D5}"/>
              </a:ext>
            </a:extLst>
          </p:cNvPr>
          <p:cNvSpPr>
            <a:spLocks xmlns:a="http://schemas.openxmlformats.org/drawingml/2006/main" noGrp="1"/>
          </p:cNvSpPr>
          <p:nvPr/>
        </p:nvSpPr>
        <p:spPr>
          <a:xfrm xmlns:a="http://schemas.openxmlformats.org/drawingml/2006/main">
            <a:off x="4526280" y="777240"/>
            <a:ext cx="22860" cy="365760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236E1917-51FE-4EEF-A0B5-F4D93B984437}"/>
              </a:ext>
            </a:extLst>
          </p:cNvPr>
          <p:cNvSpPr>
            <a:spLocks xmlns:a="http://schemas.openxmlformats.org/drawingml/2006/main" noGrp="1"/>
          </p:cNvSpPr>
          <p:nvPr/>
        </p:nvSpPr>
        <p:spPr>
          <a:xfrm xmlns:a="http://schemas.openxmlformats.org/drawingml/2006/main">
            <a:off x="475488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4A453E"/>
                </a:solidFill>
                <a:latin typeface="Garamond"/>
                <a:ea typeface="Garamond"/>
                <a:cs typeface="Garamond"/>
              </a:rPr>
              <a:t>MMR VACCINE + LAST MILE</a:t>
            </a:r>
            <a:endParaRPr sz="1800"/>
          </a:p>
        </p:txBody>
      </p:sp>
      <p:sp>
        <p:nvSpPr>
          <p:cNvPr id="8" name="Text 6">
            <a:extLst xmlns:a="http://schemas.openxmlformats.org/drawingml/2006/main">
              <a:ext uri="{FF2B5EF4-FFF2-40B4-BE49-F238E27FC236}">
                <a16:creationId xmlns:a16="http://schemas.microsoft.com/office/drawing/2014/main" id="{24D385C9-68B7-4D8C-9609-31EA1DB355F9}"/>
              </a:ext>
            </a:extLst>
          </p:cNvPr>
          <p:cNvSpPr>
            <a:spLocks xmlns:a="http://schemas.openxmlformats.org/drawingml/2006/main" noGrp="1"/>
          </p:cNvSpPr>
          <p:nvPr/>
        </p:nvSpPr>
        <p:spPr>
          <a:xfrm xmlns:a="http://schemas.openxmlformats.org/drawingml/2006/main">
            <a:off x="475488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Febrile seizure: about 1 in 3,000–4,000 doses; no long-term effects observed.</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Serious allergic reaction: less than 1 in 1,000,000 doses.</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Still, 13.5 million infants received no routine vaccine dose in 2025.</a:t>
            </a:r>
            <a:endParaRPr sz="1500"/>
          </a:p>
        </p:txBody>
      </p:sp>
      <p:sp>
        <p:nvSpPr>
          <p:cNvPr id="9" name="Text 7">
            <a:extLst xmlns:a="http://schemas.openxmlformats.org/drawingml/2006/main">
              <a:ext uri="{FF2B5EF4-FFF2-40B4-BE49-F238E27FC236}">
                <a16:creationId xmlns:a16="http://schemas.microsoft.com/office/drawing/2014/main" id="{111D3328-8403-4D3D-8910-64C708A51282}"/>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530888329"/>
      </p:ext>
    </p:extLst>
  </p:cSld>
</p:sld>
</file>

<file path=ppt/slides/slide38.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1D65CA-B661-47E8-9CD0-1AF20DB9C286}"/>
              </a:ext>
            </a:extLst>
          </p:cNvPr>
          <p:cNvSpPr>
            <a:spLocks xmlns:a="http://schemas.openxmlformats.org/drawingml/2006/main" noGrp="1"/>
          </p:cNvSpPr>
          <p:nvPr/>
        </p:nvSpPr>
        <p:spPr>
          <a:xfrm xmlns:a="http://schemas.openxmlformats.org/drawingml/2006/main">
            <a:off x="457200" y="201168"/>
            <a:ext cx="822960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A84A2E"/>
                </a:solidFill>
                <a:latin typeface="Garamond"/>
                <a:ea typeface="Garamond"/>
                <a:cs typeface="Garamond"/>
              </a:rPr>
              <a:t>Absolute gains can coexist with unequal ownership and power</a:t>
            </a:r>
            <a:endParaRPr sz="2200"/>
          </a:p>
        </p:txBody>
      </p:sp>
      <p:sp>
        <p:nvSpPr>
          <p:cNvPr id="3" name="Shape 1">
            <a:extLst xmlns:a="http://schemas.openxmlformats.org/drawingml/2006/main">
              <a:ext uri="{FF2B5EF4-FFF2-40B4-BE49-F238E27FC236}">
                <a16:creationId xmlns:a16="http://schemas.microsoft.com/office/drawing/2014/main" id="{98D7B477-2745-4E6E-9BB2-63DD53C43118}"/>
              </a:ext>
            </a:extLst>
          </p:cNvPr>
          <p:cNvSpPr>
            <a:spLocks xmlns:a="http://schemas.openxmlformats.org/drawingml/2006/main" noGrp="1"/>
          </p:cNvSpPr>
          <p:nvPr/>
        </p:nvSpPr>
        <p:spPr>
          <a:xfrm xmlns:a="http://schemas.openxmlformats.org/drawingml/2006/main">
            <a:off x="457200" y="713232"/>
            <a:ext cx="8229600" cy="18288"/>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Shape 2">
            <a:extLst xmlns:a="http://schemas.openxmlformats.org/drawingml/2006/main">
              <a:ext uri="{FF2B5EF4-FFF2-40B4-BE49-F238E27FC236}">
                <a16:creationId xmlns:a16="http://schemas.microsoft.com/office/drawing/2014/main" id="{F05CCC7C-8BAF-40AE-AD07-6E38B1E50178}"/>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solidFill xmlns:a="http://schemas.openxmlformats.org/drawingml/2006/main">
            <a:srgbClr val="F3EEE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3324D896-B8E3-4281-A34D-DE865EAEA093}"/>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endParaRPr sz="1300"/>
          </a:p>
        </p:txBody>
      </p:sp>
      <p:sp>
        <p:nvSpPr>
          <p:cNvPr id="6" name="Text 4">
            <a:extLst xmlns:a="http://schemas.openxmlformats.org/drawingml/2006/main">
              <a:ext uri="{FF2B5EF4-FFF2-40B4-BE49-F238E27FC236}">
                <a16:creationId xmlns:a16="http://schemas.microsoft.com/office/drawing/2014/main" id="{9F80CF5B-E550-4C40-9F8C-C153724B99B5}"/>
              </a:ext>
            </a:extLst>
          </p:cNvPr>
          <p:cNvSpPr>
            <a:spLocks xmlns:a="http://schemas.openxmlformats.org/drawingml/2006/main" noGrp="1"/>
          </p:cNvSpPr>
          <p:nvPr/>
        </p:nvSpPr>
        <p:spPr>
          <a:xfrm xmlns:a="http://schemas.openxmlformats.org/drawingml/2006/main">
            <a:off x="457200" y="4069080"/>
            <a:ext cx="8229600" cy="2743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r">
              <a:buNone/>
            </a:pPr>
            <a:r>
              <a:rPr sz="1000" i="1">
                <a:solidFill>
                  <a:srgbClr val="7A7368"/>
                </a:solidFill>
                <a:latin typeface="Calibri"/>
                <a:ea typeface="Calibri"/>
                <a:cs typeface="Calibri"/>
              </a:rPr>
              <a:t>Source: World Bank, global interpersonal Gini</a:t>
            </a:r>
            <a:endParaRPr sz="1000"/>
          </a:p>
        </p:txBody>
      </p:sp>
      <p:sp>
        <p:nvSpPr>
          <p:cNvPr id="7" name="Text 5">
            <a:extLst xmlns:a="http://schemas.openxmlformats.org/drawingml/2006/main">
              <a:ext uri="{FF2B5EF4-FFF2-40B4-BE49-F238E27FC236}">
                <a16:creationId xmlns:a16="http://schemas.microsoft.com/office/drawing/2014/main" id="{DE77FD1B-F296-4EB3-AAE7-14A4EFCF3B71}"/>
              </a:ext>
            </a:extLst>
          </p:cNvPr>
          <p:cNvSpPr>
            <a:spLocks xmlns:a="http://schemas.openxmlformats.org/drawingml/2006/main" noGrp="1"/>
          </p:cNvSpPr>
          <p:nvPr/>
        </p:nvSpPr>
        <p:spPr>
          <a:xfrm xmlns:a="http://schemas.openxmlformats.org/drawingml/2006/main">
            <a:off x="274320" y="4407408"/>
            <a:ext cx="8595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8" name="Text 6">
            <a:extLst xmlns:a="http://schemas.openxmlformats.org/drawingml/2006/main">
              <a:ext uri="{FF2B5EF4-FFF2-40B4-BE49-F238E27FC236}">
                <a16:creationId xmlns:a16="http://schemas.microsoft.com/office/drawing/2014/main" id="{6FE2F9DD-3469-4BFF-BF95-FB26163DEC7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graphicFrame>
        <p:nvGraphicFramePr>
          <p:cNvPr id="17" name="Chart"/>
          <p:cNvGraphicFramePr/>
          <p:nvPr/>
        </p:nvGraphicFramePr>
        <p:xfrm>
          <a:off xmlns:a="http://schemas.openxmlformats.org/drawingml/2006/main" x="742950" y="1066800"/>
          <a:ext xmlns:a="http://schemas.openxmlformats.org/drawingml/2006/main" cx="7658100" cy="2724150"/>
        </p:xfrm>
        <a:graphic xmlns:a="http://schemas.openxmlformats.org/drawingml/2006/main">
          <a:graphicData uri="http://schemas.openxmlformats.org/drawingml/2006/chart">
            <c:chart xmlns:r="http://schemas.openxmlformats.org/officeDocument/2006/relationships" xmlns:c="http://schemas.openxmlformats.org/drawingml/2006/chart" r:id="R58cf185540834d57"/>
          </a:graphicData>
        </a:graphic>
      </p:graphicFrame>
    </p:spTree>
    <p:extLst>
      <p:ext uri="{BB962C8B-B14F-4D97-AF65-F5344CB8AC3E}">
        <p14:creationId xmlns:p14="http://schemas.microsoft.com/office/powerpoint/2010/main" val="1295645124"/>
      </p:ext>
    </p:extLst>
  </p:cSld>
</p:sld>
</file>

<file path=ppt/slides/slide39.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A9826B6-71C7-46F0-A391-89D3DE1A146F}"/>
              </a:ext>
            </a:extLst>
          </p:cNvPr>
          <p:cNvSpPr>
            <a:spLocks xmlns:a="http://schemas.openxmlformats.org/drawingml/2006/main" noGrp="1"/>
          </p:cNvSpPr>
          <p:nvPr/>
        </p:nvSpPr>
        <p:spPr>
          <a:xfrm xmlns:a="http://schemas.openxmlformats.org/drawingml/2006/main">
            <a:off x="365760" y="182880"/>
            <a:ext cx="841248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1C1812"/>
                </a:solidFill>
                <a:latin typeface="Garamond"/>
                <a:ea typeface="Garamond"/>
                <a:cs typeface="Garamond"/>
              </a:rPr>
              <a:t>Markets coordinate well—until institutions fail</a:t>
            </a:r>
            <a:endParaRPr sz="2200"/>
          </a:p>
        </p:txBody>
      </p:sp>
      <p:sp>
        <p:nvSpPr>
          <p:cNvPr id="3" name="Shape 1">
            <a:extLst xmlns:a="http://schemas.openxmlformats.org/drawingml/2006/main">
              <a:ext uri="{FF2B5EF4-FFF2-40B4-BE49-F238E27FC236}">
                <a16:creationId xmlns:a16="http://schemas.microsoft.com/office/drawing/2014/main" id="{20A38421-DBE9-490A-B84E-01C37A9F0DC5}"/>
              </a:ext>
            </a:extLst>
          </p:cNvPr>
          <p:cNvSpPr>
            <a:spLocks xmlns:a="http://schemas.openxmlformats.org/drawingml/2006/main" noGrp="1"/>
          </p:cNvSpPr>
          <p:nvPr/>
        </p:nvSpPr>
        <p:spPr>
          <a:xfrm xmlns:a="http://schemas.openxmlformats.org/drawingml/2006/main">
            <a:off x="365760" y="685800"/>
            <a:ext cx="8412480" cy="2286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Text 2">
            <a:extLst xmlns:a="http://schemas.openxmlformats.org/drawingml/2006/main">
              <a:ext uri="{FF2B5EF4-FFF2-40B4-BE49-F238E27FC236}">
                <a16:creationId xmlns:a16="http://schemas.microsoft.com/office/drawing/2014/main" id="{22B2379E-CB22-4805-931E-9F59402DECE8}"/>
              </a:ext>
            </a:extLst>
          </p:cNvPr>
          <p:cNvSpPr>
            <a:spLocks xmlns:a="http://schemas.openxmlformats.org/drawingml/2006/main" noGrp="1"/>
          </p:cNvSpPr>
          <p:nvPr/>
        </p:nvSpPr>
        <p:spPr>
          <a:xfrm xmlns:a="http://schemas.openxmlformats.org/drawingml/2006/main">
            <a:off x="36576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A84A2E"/>
                </a:solidFill>
                <a:latin typeface="Garamond"/>
                <a:ea typeface="Garamond"/>
                <a:cs typeface="Garamond"/>
              </a:rPr>
              <a:t>WHAT MARKETS DO WELL</a:t>
            </a:r>
            <a:endParaRPr sz="1800"/>
          </a:p>
        </p:txBody>
      </p:sp>
      <p:sp>
        <p:nvSpPr>
          <p:cNvPr id="5" name="Text 3">
            <a:extLst xmlns:a="http://schemas.openxmlformats.org/drawingml/2006/main">
              <a:ext uri="{FF2B5EF4-FFF2-40B4-BE49-F238E27FC236}">
                <a16:creationId xmlns:a16="http://schemas.microsoft.com/office/drawing/2014/main" id="{8F45D44A-1AD7-4AA8-98D4-6BC15172C8B6}"/>
              </a:ext>
            </a:extLst>
          </p:cNvPr>
          <p:cNvSpPr>
            <a:spLocks xmlns:a="http://schemas.openxmlformats.org/drawingml/2006/main" noGrp="1"/>
          </p:cNvSpPr>
          <p:nvPr/>
        </p:nvSpPr>
        <p:spPr>
          <a:xfrm xmlns:a="http://schemas.openxmlformats.org/drawingml/2006/main">
            <a:off x="36576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Prices aggregate dispersed information and redirect effort toward scarcity.</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Long-run famine deaths fell dramatically even as population grew.</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Exchange can move goods without a central allocator knowing every need.</a:t>
            </a:r>
            <a:endParaRPr sz="1500"/>
          </a:p>
        </p:txBody>
      </p:sp>
      <p:sp>
        <p:nvSpPr>
          <p:cNvPr id="6" name="Shape 4">
            <a:extLst xmlns:a="http://schemas.openxmlformats.org/drawingml/2006/main">
              <a:ext uri="{FF2B5EF4-FFF2-40B4-BE49-F238E27FC236}">
                <a16:creationId xmlns:a16="http://schemas.microsoft.com/office/drawing/2014/main" id="{C97C3EF1-3213-4F93-92F0-DE12170587D5}"/>
              </a:ext>
            </a:extLst>
          </p:cNvPr>
          <p:cNvSpPr>
            <a:spLocks xmlns:a="http://schemas.openxmlformats.org/drawingml/2006/main" noGrp="1"/>
          </p:cNvSpPr>
          <p:nvPr/>
        </p:nvSpPr>
        <p:spPr>
          <a:xfrm xmlns:a="http://schemas.openxmlformats.org/drawingml/2006/main">
            <a:off x="4526280" y="777240"/>
            <a:ext cx="22860" cy="365760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236E1917-51FE-4EEF-A0B5-F4D93B984437}"/>
              </a:ext>
            </a:extLst>
          </p:cNvPr>
          <p:cNvSpPr>
            <a:spLocks xmlns:a="http://schemas.openxmlformats.org/drawingml/2006/main" noGrp="1"/>
          </p:cNvSpPr>
          <p:nvPr/>
        </p:nvSpPr>
        <p:spPr>
          <a:xfrm xmlns:a="http://schemas.openxmlformats.org/drawingml/2006/main">
            <a:off x="475488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4A453E"/>
                </a:solidFill>
                <a:latin typeface="Garamond"/>
                <a:ea typeface="Garamond"/>
                <a:cs typeface="Garamond"/>
              </a:rPr>
              <a:t>WHERE THEY FAIL</a:t>
            </a:r>
            <a:endParaRPr sz="1800"/>
          </a:p>
        </p:txBody>
      </p:sp>
      <p:sp>
        <p:nvSpPr>
          <p:cNvPr id="8" name="Text 6">
            <a:extLst xmlns:a="http://schemas.openxmlformats.org/drawingml/2006/main">
              <a:ext uri="{FF2B5EF4-FFF2-40B4-BE49-F238E27FC236}">
                <a16:creationId xmlns:a16="http://schemas.microsoft.com/office/drawing/2014/main" id="{24D385C9-68B7-4D8C-9609-31EA1DB355F9}"/>
              </a:ext>
            </a:extLst>
          </p:cNvPr>
          <p:cNvSpPr>
            <a:spLocks xmlns:a="http://schemas.openxmlformats.org/drawingml/2006/main" noGrp="1"/>
          </p:cNvSpPr>
          <p:nvPr/>
        </p:nvSpPr>
        <p:spPr>
          <a:xfrm xmlns:a="http://schemas.openxmlformats.org/drawingml/2006/main">
            <a:off x="475488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Food can exist while people lack entitlement, income, access, or political power.</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In 2024, 295 million people faced acute hunger across 53 countries; conflict was the largest driver.</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Distribution is partly a market problem—and partly war and governance.</a:t>
            </a:r>
            <a:endParaRPr sz="1500"/>
          </a:p>
        </p:txBody>
      </p:sp>
      <p:sp>
        <p:nvSpPr>
          <p:cNvPr id="9" name="Text 7">
            <a:extLst xmlns:a="http://schemas.openxmlformats.org/drawingml/2006/main">
              <a:ext uri="{FF2B5EF4-FFF2-40B4-BE49-F238E27FC236}">
                <a16:creationId xmlns:a16="http://schemas.microsoft.com/office/drawing/2014/main" id="{111D3328-8403-4D3D-8910-64C708A51282}"/>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530888329"/>
      </p:ext>
    </p:extLst>
  </p:cSld>
</p:sld>
</file>

<file path=ppt/slides/slide4.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13" name="eyebrow-3">
            <a:extLst xmlns:a="http://schemas.openxmlformats.org/drawingml/2006/main">
              <a:ext uri="{FF2B5EF4-FFF2-40B4-BE49-F238E27FC236}">
                <a16:creationId xmlns:a16="http://schemas.microsoft.com/office/drawing/2014/main" id="{AE272A2C-3F80-4F5B-98C9-E40CCF0A72CA}"/>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1 • ANSWER REVEAL</a:t>
            </a:r>
          </a:p>
        </p:txBody>
      </p:sp>
      <p:sp>
        <p:nvSpPr>
          <p:cNvPr id="2" name="title-3">
            <a:extLst xmlns:a="http://schemas.openxmlformats.org/drawingml/2006/main">
              <a:ext uri="{FF2B5EF4-FFF2-40B4-BE49-F238E27FC236}">
                <a16:creationId xmlns:a16="http://schemas.microsoft.com/office/drawing/2014/main" id="{D4C39B5F-4964-45C1-B5A4-9FA3F177381F}"/>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How many girls finish primary school?</a:t>
            </a:r>
          </a:p>
        </p:txBody>
      </p:sp>
      <p:sp>
        <p:nvSpPr>
          <p:cNvPr id="3" name="">
            <a:extLst xmlns:a="http://schemas.openxmlformats.org/drawingml/2006/main">
              <a:ext uri="{FF2B5EF4-FFF2-40B4-BE49-F238E27FC236}">
                <a16:creationId xmlns:a16="http://schemas.microsoft.com/office/drawing/2014/main" id="{2942DB0B-6E2C-4365-856B-9B452CD58F86}"/>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graphicFrame>
        <p:nvGraphicFramePr>
          <p:cNvPr id="18" name="Chart"/>
          <p:cNvGraphicFramePr/>
          <p:nvPr/>
        </p:nvGraphicFramePr>
        <p:xfrm>
          <a:off xmlns:a="http://schemas.openxmlformats.org/drawingml/2006/main" x="414338" y="1285875"/>
          <a:ext xmlns:a="http://schemas.openxmlformats.org/drawingml/2006/main" cx="5036344" cy="3128963"/>
        </p:xfrm>
        <a:graphic xmlns:a="http://schemas.openxmlformats.org/drawingml/2006/main">
          <a:graphicData uri="http://schemas.openxmlformats.org/drawingml/2006/chart">
            <c:chart xmlns:r="http://schemas.openxmlformats.org/officeDocument/2006/relationships" xmlns:c="http://schemas.openxmlformats.org/drawingml/2006/chart" r:id="R1d0dad977b0d4511"/>
          </a:graphicData>
        </a:graphic>
      </p:graphicFrame>
      <p:sp>
        <p:nvSpPr>
          <p:cNvPr id="5" name="value-axis-mask-0-reveal">
            <a:extLst xmlns:a="http://schemas.openxmlformats.org/drawingml/2006/main">
              <a:ext uri="{FF2B5EF4-FFF2-40B4-BE49-F238E27FC236}">
                <a16:creationId xmlns:a16="http://schemas.microsoft.com/office/drawing/2014/main" id="{F86DF0CC-5D52-4AE5-B7FB-ABAC09235957}"/>
              </a:ext>
            </a:extLst>
          </p:cNvPr>
          <p:cNvSpPr>
            <a:spLocks xmlns:a="http://schemas.openxmlformats.org/drawingml/2006/main" noGrp="1"/>
          </p:cNvSpPr>
          <p:nvPr/>
        </p:nvSpPr>
        <p:spPr>
          <a:xfrm xmlns:a="http://schemas.openxmlformats.org/drawingml/2006/main">
            <a:off x="385763" y="4043363"/>
            <a:ext cx="5093494"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6" name="answer-panel-1">
            <a:extLst xmlns:a="http://schemas.openxmlformats.org/drawingml/2006/main">
              <a:ext uri="{FF2B5EF4-FFF2-40B4-BE49-F238E27FC236}">
                <a16:creationId xmlns:a16="http://schemas.microsoft.com/office/drawing/2014/main" id="{75D32816-EAC6-4B3B-9020-52D7CAAD1A8C}"/>
              </a:ext>
            </a:extLst>
          </p:cNvPr>
          <p:cNvSpPr>
            <a:spLocks xmlns:a="http://schemas.openxmlformats.org/drawingml/2006/main" noGrp="1"/>
          </p:cNvSpPr>
          <p:nvPr/>
        </p:nvSpPr>
        <p:spPr>
          <a:xfrm xmlns:a="http://schemas.openxmlformats.org/drawingml/2006/main">
            <a:off x="5743575" y="1285875"/>
            <a:ext cx="3000375" cy="3128963"/>
          </a:xfrm>
          <a:prstGeom xmlns:a="http://schemas.openxmlformats.org/drawingml/2006/main" prst="rect">
            <a:avLst/>
          </a:prstGeom>
          <a:solidFill xmlns:a="http://schemas.openxmlformats.org/drawingml/2006/main">
            <a:srgbClr val="EEE8E0"/>
          </a:solidFill>
          <a:ln xmlns:a="http://schemas.openxmlformats.org/drawingml/2006/main" w="7144">
            <a:solidFill>
              <a:srgbClr val="D8D0C6"/>
            </a:solidFill>
            <a:prstDash val="solid"/>
          </a:ln>
        </p:spPr>
        <p:txBody>
          <a:bodyPr xmlns:a="http://schemas.openxmlformats.org/drawingml/2006/main"/>
          <a:lstStyle xmlns:a="http://schemas.openxmlformats.org/drawingml/2006/main"/>
          <a:p xmlns:a="http://schemas.openxmlformats.org/drawingml/2006/main"/>
        </p:txBody>
      </p:sp>
      <p:sp>
        <p:nvSpPr>
          <p:cNvPr id="7" name="answer-label-1">
            <a:extLst xmlns:a="http://schemas.openxmlformats.org/drawingml/2006/main">
              <a:ext uri="{FF2B5EF4-FFF2-40B4-BE49-F238E27FC236}">
                <a16:creationId xmlns:a16="http://schemas.microsoft.com/office/drawing/2014/main" id="{643B0413-935B-4057-B5E0-9D996681FA9B}"/>
              </a:ext>
            </a:extLst>
          </p:cNvPr>
          <p:cNvSpPr>
            <a:spLocks xmlns:a="http://schemas.openxmlformats.org/drawingml/2006/main" noGrp="1"/>
          </p:cNvSpPr>
          <p:nvPr/>
        </p:nvSpPr>
        <p:spPr>
          <a:xfrm xmlns:a="http://schemas.openxmlformats.org/drawingml/2006/main">
            <a:off x="5972175" y="1528763"/>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CORRECT</a:t>
            </a:r>
          </a:p>
        </p:txBody>
      </p:sp>
      <p:sp>
        <p:nvSpPr>
          <p:cNvPr id="8" name="answer-1">
            <a:extLst xmlns:a="http://schemas.openxmlformats.org/drawingml/2006/main">
              <a:ext uri="{FF2B5EF4-FFF2-40B4-BE49-F238E27FC236}">
                <a16:creationId xmlns:a16="http://schemas.microsoft.com/office/drawing/2014/main" id="{142DA2E0-BB57-4DEC-A874-B889F56928C3}"/>
              </a:ext>
            </a:extLst>
          </p:cNvPr>
          <p:cNvSpPr>
            <a:spLocks xmlns:a="http://schemas.openxmlformats.org/drawingml/2006/main" noGrp="1"/>
          </p:cNvSpPr>
          <p:nvPr/>
        </p:nvSpPr>
        <p:spPr>
          <a:xfrm xmlns:a="http://schemas.openxmlformats.org/drawingml/2006/main">
            <a:off x="5972175" y="1800225"/>
            <a:ext cx="2514600" cy="7572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2250" b="1">
                <a:solidFill>
                  <a:srgbClr val="1E1A16"/>
                </a:solidFill>
                <a:latin typeface="Helvetica Neue"/>
                <a:ea typeface="Helvetica Neue"/>
                <a:cs typeface="Helvetica Neue"/>
              </a:defRPr>
            </a:pPr>
            <a:r>
              <a:rPr sz="2250" b="1">
                <a:solidFill>
                  <a:srgbClr val="1E1A16"/>
                </a:solidFill>
                <a:latin typeface="Helvetica Neue"/>
                <a:ea typeface="Helvetica Neue"/>
                <a:cs typeface="Helvetica Neue"/>
              </a:rPr>
              <a:t>60 percent</a:t>
            </a:r>
          </a:p>
        </p:txBody>
      </p:sp>
      <p:sp>
        <p:nvSpPr>
          <p:cNvPr id="9" name="">
            <a:extLst xmlns:a="http://schemas.openxmlformats.org/drawingml/2006/main">
              <a:ext uri="{FF2B5EF4-FFF2-40B4-BE49-F238E27FC236}">
                <a16:creationId xmlns:a16="http://schemas.microsoft.com/office/drawing/2014/main" id="{4BD5A188-F620-413D-9B14-BB4D8CDCE33F}"/>
              </a:ext>
            </a:extLst>
          </p:cNvPr>
          <p:cNvSpPr>
            <a:spLocks xmlns:a="http://schemas.openxmlformats.org/drawingml/2006/main" noGrp="1"/>
          </p:cNvSpPr>
          <p:nvPr/>
        </p:nvSpPr>
        <p:spPr>
          <a:xfrm xmlns:a="http://schemas.openxmlformats.org/drawingml/2006/main">
            <a:off x="5972175" y="2700338"/>
            <a:ext cx="2500313"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10" name="explanation-1">
            <a:extLst xmlns:a="http://schemas.openxmlformats.org/drawingml/2006/main">
              <a:ext uri="{FF2B5EF4-FFF2-40B4-BE49-F238E27FC236}">
                <a16:creationId xmlns:a16="http://schemas.microsoft.com/office/drawing/2014/main" id="{B650F059-D12B-4E7C-BF7D-B9AB6373B24F}"/>
              </a:ext>
            </a:extLst>
          </p:cNvPr>
          <p:cNvSpPr>
            <a:spLocks xmlns:a="http://schemas.openxmlformats.org/drawingml/2006/main" noGrp="1"/>
          </p:cNvSpPr>
          <p:nvPr/>
        </p:nvSpPr>
        <p:spPr>
          <a:xfrm xmlns:a="http://schemas.openxmlformats.org/drawingml/2006/main">
            <a:off x="5972175" y="2886075"/>
            <a:ext cx="2514600" cy="6429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More than half of girls in low-income countries complete primary school.</a:t>
            </a:r>
          </a:p>
        </p:txBody>
      </p:sp>
      <p:sp>
        <p:nvSpPr>
          <p:cNvPr id="11" name="context-1">
            <a:extLst xmlns:a="http://schemas.openxmlformats.org/drawingml/2006/main">
              <a:ext uri="{FF2B5EF4-FFF2-40B4-BE49-F238E27FC236}">
                <a16:creationId xmlns:a16="http://schemas.microsoft.com/office/drawing/2014/main" id="{B635D430-0FD4-4967-AE07-E13BB9186D2A}"/>
              </a:ext>
            </a:extLst>
          </p:cNvPr>
          <p:cNvSpPr>
            <a:spLocks xmlns:a="http://schemas.openxmlformats.org/drawingml/2006/main" noGrp="1"/>
          </p:cNvSpPr>
          <p:nvPr/>
        </p:nvSpPr>
        <p:spPr>
          <a:xfrm xmlns:a="http://schemas.openxmlformats.org/drawingml/2006/main">
            <a:off x="5972175" y="3686175"/>
            <a:ext cx="2514600" cy="4143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956">
                <a:solidFill>
                  <a:srgbClr val="7A7368"/>
                </a:solidFill>
                <a:latin typeface="Helvetica Neue"/>
                <a:ea typeface="Helvetica Neue"/>
                <a:cs typeface="Helvetica Neue"/>
              </a:defRPr>
            </a:pPr>
            <a:r>
              <a:rPr sz="956">
                <a:solidFill>
                  <a:srgbClr val="7A7368"/>
                </a:solidFill>
                <a:latin typeface="Helvetica Neue"/>
                <a:ea typeface="Helvetica Neue"/>
                <a:cs typeface="Helvetica Neue"/>
              </a:rPr>
              <a:t>Rosling's original answer remains the intended benchmark.</a:t>
            </a:r>
          </a:p>
        </p:txBody>
      </p:sp>
      <p:sp>
        <p:nvSpPr>
          <p:cNvPr id="12" name="aligned-1">
            <a:extLst xmlns:a="http://schemas.openxmlformats.org/drawingml/2006/main">
              <a:ext uri="{FF2B5EF4-FFF2-40B4-BE49-F238E27FC236}">
                <a16:creationId xmlns:a16="http://schemas.microsoft.com/office/drawing/2014/main" id="{728C4960-75DD-4536-84EA-12785BE56B2C}"/>
              </a:ext>
            </a:extLst>
          </p:cNvPr>
          <p:cNvSpPr>
            <a:spLocks xmlns:a="http://schemas.openxmlformats.org/drawingml/2006/main" noGrp="1"/>
          </p:cNvSpPr>
          <p:nvPr/>
        </p:nvSpPr>
        <p:spPr>
          <a:xfrm xmlns:a="http://schemas.openxmlformats.org/drawingml/2006/main">
            <a:off x="5972175" y="4157663"/>
            <a:ext cx="25146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56" b="1">
                <a:solidFill>
                  <a:srgbClr val="A84A2E"/>
                </a:solidFill>
                <a:latin typeface="Helvetica Neue"/>
                <a:ea typeface="Helvetica Neue"/>
                <a:cs typeface="Helvetica Neue"/>
              </a:defRPr>
            </a:pPr>
            <a:r>
              <a:rPr sz="956" b="1">
                <a:solidFill>
                  <a:srgbClr val="A84A2E"/>
                </a:solidFill>
                <a:latin typeface="Helvetica Neue"/>
                <a:ea typeface="Helvetica Neue"/>
                <a:cs typeface="Helvetica Neue"/>
              </a:rPr>
              <a:t>0 of 8 chose this answer</a:t>
            </a:r>
          </a:p>
        </p:txBody>
      </p:sp>
    </p:spTree>
    <p:extLst>
      <p:ext uri="{BB962C8B-B14F-4D97-AF65-F5344CB8AC3E}">
        <p14:creationId xmlns:p14="http://schemas.microsoft.com/office/powerpoint/2010/main" val="1501562338"/>
      </p:ext>
    </p:extLst>
  </p:cSld>
</p:sld>
</file>

<file path=ppt/slides/slide40.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A9826B6-71C7-46F0-A391-89D3DE1A146F}"/>
              </a:ext>
            </a:extLst>
          </p:cNvPr>
          <p:cNvSpPr>
            <a:spLocks xmlns:a="http://schemas.openxmlformats.org/drawingml/2006/main" noGrp="1"/>
          </p:cNvSpPr>
          <p:nvPr/>
        </p:nvSpPr>
        <p:spPr>
          <a:xfrm xmlns:a="http://schemas.openxmlformats.org/drawingml/2006/main">
            <a:off x="365760" y="182880"/>
            <a:ext cx="841248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1C1812"/>
                </a:solidFill>
                <a:latin typeface="Garamond"/>
                <a:ea typeface="Garamond"/>
                <a:cs typeface="Garamond"/>
              </a:rPr>
              <a:t>Opportunity expanded; the last mile remains</a:t>
            </a:r>
            <a:endParaRPr sz="2200"/>
          </a:p>
        </p:txBody>
      </p:sp>
      <p:sp>
        <p:nvSpPr>
          <p:cNvPr id="3" name="Shape 1">
            <a:extLst xmlns:a="http://schemas.openxmlformats.org/drawingml/2006/main">
              <a:ext uri="{FF2B5EF4-FFF2-40B4-BE49-F238E27FC236}">
                <a16:creationId xmlns:a16="http://schemas.microsoft.com/office/drawing/2014/main" id="{20A38421-DBE9-490A-B84E-01C37A9F0DC5}"/>
              </a:ext>
            </a:extLst>
          </p:cNvPr>
          <p:cNvSpPr>
            <a:spLocks xmlns:a="http://schemas.openxmlformats.org/drawingml/2006/main" noGrp="1"/>
          </p:cNvSpPr>
          <p:nvPr/>
        </p:nvSpPr>
        <p:spPr>
          <a:xfrm xmlns:a="http://schemas.openxmlformats.org/drawingml/2006/main">
            <a:off x="365760" y="685800"/>
            <a:ext cx="8412480" cy="2286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Text 2">
            <a:extLst xmlns:a="http://schemas.openxmlformats.org/drawingml/2006/main">
              <a:ext uri="{FF2B5EF4-FFF2-40B4-BE49-F238E27FC236}">
                <a16:creationId xmlns:a16="http://schemas.microsoft.com/office/drawing/2014/main" id="{22B2379E-CB22-4805-931E-9F59402DECE8}"/>
              </a:ext>
            </a:extLst>
          </p:cNvPr>
          <p:cNvSpPr>
            <a:spLocks xmlns:a="http://schemas.openxmlformats.org/drawingml/2006/main" noGrp="1"/>
          </p:cNvSpPr>
          <p:nvPr/>
        </p:nvSpPr>
        <p:spPr>
          <a:xfrm xmlns:a="http://schemas.openxmlformats.org/drawingml/2006/main">
            <a:off x="36576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A84A2E"/>
                </a:solidFill>
                <a:latin typeface="Garamond"/>
                <a:ea typeface="Garamond"/>
                <a:cs typeface="Garamond"/>
              </a:rPr>
              <a:t>LABOR</a:t>
            </a:r>
            <a:endParaRPr sz="1800"/>
          </a:p>
        </p:txBody>
      </p:sp>
      <p:sp>
        <p:nvSpPr>
          <p:cNvPr id="5" name="Text 3">
            <a:extLst xmlns:a="http://schemas.openxmlformats.org/drawingml/2006/main">
              <a:ext uri="{FF2B5EF4-FFF2-40B4-BE49-F238E27FC236}">
                <a16:creationId xmlns:a16="http://schemas.microsoft.com/office/drawing/2014/main" id="{8F45D44A-1AD7-4AA8-98D4-6BC15172C8B6}"/>
              </a:ext>
            </a:extLst>
          </p:cNvPr>
          <p:cNvSpPr>
            <a:spLocks xmlns:a="http://schemas.openxmlformats.org/drawingml/2006/main" noGrp="1"/>
          </p:cNvSpPr>
          <p:nvPr/>
        </p:nvSpPr>
        <p:spPr>
          <a:xfrm xmlns:a="http://schemas.openxmlformats.org/drawingml/2006/main">
            <a:off x="36576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Child labor: 246m → 138m, 2000–2024.</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54m children still do hazardous work.</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Median real monthly wages rose from about $525 to $825 PPP, 2006–2021.</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Progress is not evidence that exploitation ended.</a:t>
            </a:r>
            <a:endParaRPr sz="1500"/>
          </a:p>
        </p:txBody>
      </p:sp>
      <p:sp>
        <p:nvSpPr>
          <p:cNvPr id="6" name="Shape 4">
            <a:extLst xmlns:a="http://schemas.openxmlformats.org/drawingml/2006/main">
              <a:ext uri="{FF2B5EF4-FFF2-40B4-BE49-F238E27FC236}">
                <a16:creationId xmlns:a16="http://schemas.microsoft.com/office/drawing/2014/main" id="{C97C3EF1-3213-4F93-92F0-DE12170587D5}"/>
              </a:ext>
            </a:extLst>
          </p:cNvPr>
          <p:cNvSpPr>
            <a:spLocks xmlns:a="http://schemas.openxmlformats.org/drawingml/2006/main" noGrp="1"/>
          </p:cNvSpPr>
          <p:nvPr/>
        </p:nvSpPr>
        <p:spPr>
          <a:xfrm xmlns:a="http://schemas.openxmlformats.org/drawingml/2006/main">
            <a:off x="4526280" y="777240"/>
            <a:ext cx="22860" cy="365760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236E1917-51FE-4EEF-A0B5-F4D93B984437}"/>
              </a:ext>
            </a:extLst>
          </p:cNvPr>
          <p:cNvSpPr>
            <a:spLocks xmlns:a="http://schemas.openxmlformats.org/drawingml/2006/main" noGrp="1"/>
          </p:cNvSpPr>
          <p:nvPr/>
        </p:nvSpPr>
        <p:spPr>
          <a:xfrm xmlns:a="http://schemas.openxmlformats.org/drawingml/2006/main">
            <a:off x="475488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4A453E"/>
                </a:solidFill>
                <a:latin typeface="Garamond"/>
                <a:ea typeface="Garamond"/>
                <a:cs typeface="Garamond"/>
              </a:rPr>
              <a:t>ACCESS</a:t>
            </a:r>
            <a:endParaRPr sz="1800"/>
          </a:p>
        </p:txBody>
      </p:sp>
      <p:sp>
        <p:nvSpPr>
          <p:cNvPr id="8" name="Text 6">
            <a:extLst xmlns:a="http://schemas.openxmlformats.org/drawingml/2006/main">
              <a:ext uri="{FF2B5EF4-FFF2-40B4-BE49-F238E27FC236}">
                <a16:creationId xmlns:a16="http://schemas.microsoft.com/office/drawing/2014/main" id="{24D385C9-68B7-4D8C-9609-31EA1DB355F9}"/>
              </a:ext>
            </a:extLst>
          </p:cNvPr>
          <p:cNvSpPr>
            <a:spLocks xmlns:a="http://schemas.openxmlformats.org/drawingml/2006/main" noGrp="1"/>
          </p:cNvSpPr>
          <p:nvPr/>
        </p:nvSpPr>
        <p:spPr>
          <a:xfrm xmlns:a="http://schemas.openxmlformats.org/drawingml/2006/main">
            <a:off x="475488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Internet use: 1b / 16% → 6b / 74%, 2005–2025.</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2.2b people remain offline.</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Usage: 94% in high-income economies versus 23% in low-income economies.</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Diffusion is fast—and radically unequal.</a:t>
            </a:r>
            <a:endParaRPr sz="1500"/>
          </a:p>
        </p:txBody>
      </p:sp>
      <p:sp>
        <p:nvSpPr>
          <p:cNvPr id="9" name="Text 7">
            <a:extLst xmlns:a="http://schemas.openxmlformats.org/drawingml/2006/main">
              <a:ext uri="{FF2B5EF4-FFF2-40B4-BE49-F238E27FC236}">
                <a16:creationId xmlns:a16="http://schemas.microsoft.com/office/drawing/2014/main" id="{111D3328-8403-4D3D-8910-64C708A51282}"/>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530888329"/>
      </p:ext>
    </p:extLst>
  </p:cSld>
</p:sld>
</file>

<file path=ppt/slides/slide41.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41A916F-4589-4112-9A0A-330C8571F918}"/>
              </a:ext>
            </a:extLst>
          </p:cNvPr>
          <p:cNvSpPr>
            <a:spLocks xmlns:a="http://schemas.openxmlformats.org/drawingml/2006/main" noGrp="1"/>
          </p:cNvSpPr>
          <p:nvPr/>
        </p:nvSpPr>
        <p:spPr>
          <a:xfrm xmlns:a="http://schemas.openxmlformats.org/drawingml/2006/main">
            <a:off x="731520" y="822960"/>
            <a:ext cx="7680960" cy="310896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3400">
                <a:solidFill>
                  <a:srgbClr val="1C1812"/>
                </a:solidFill>
                <a:latin typeface="Garamond"/>
                <a:ea typeface="Garamond"/>
                <a:cs typeface="Garamond"/>
              </a:rPr>
              <a:t>YouWIN! grants made winners</a:t>
            </a:r>
            <a:endParaRPr sz="3400"/>
          </a:p>
          <a:p xmlns:a="http://schemas.openxmlformats.org/drawingml/2006/main">
            <a:pPr marL="0" indent="0" algn="ctr">
              <a:buNone/>
            </a:pPr>
            <a:r>
              <a:rPr sz="3400">
                <a:solidFill>
                  <a:srgbClr val="1C1812"/>
                </a:solidFill>
                <a:latin typeface="Garamond"/>
                <a:ea typeface="Garamond"/>
                <a:cs typeface="Garamond"/>
              </a:rPr>
              <a:t>37 percentage points more likely</a:t>
            </a:r>
            <a:endParaRPr sz="3400"/>
          </a:p>
          <a:p xmlns:a="http://schemas.openxmlformats.org/drawingml/2006/main">
            <a:pPr marL="0" indent="0" algn="ctr">
              <a:buNone/>
            </a:pPr>
            <a:r>
              <a:rPr sz="3400">
                <a:solidFill>
                  <a:srgbClr val="1C1812"/>
                </a:solidFill>
                <a:latin typeface="Garamond"/>
                <a:ea typeface="Garamond"/>
                <a:cs typeface="Garamond"/>
              </a:rPr>
              <a:t>to operate a new firm—and created</a:t>
            </a:r>
            <a:endParaRPr sz="3400"/>
          </a:p>
          <a:p xmlns:a="http://schemas.openxmlformats.org/drawingml/2006/main">
            <a:pPr marL="0" indent="0" algn="ctr">
              <a:buNone/>
            </a:pPr>
            <a:r>
              <a:rPr sz="3400">
                <a:solidFill>
                  <a:srgbClr val="1C1812"/>
                </a:solidFill>
                <a:latin typeface="Garamond"/>
                <a:ea typeface="Garamond"/>
                <a:cs typeface="Garamond"/>
              </a:rPr>
              <a:t>more than 7,000 jobs.</a:t>
            </a:r>
            <a:endParaRPr sz="3400"/>
          </a:p>
        </p:txBody>
      </p:sp>
      <p:sp>
        <p:nvSpPr>
          <p:cNvPr id="3" name="Text 1">
            <a:extLst xmlns:a="http://schemas.openxmlformats.org/drawingml/2006/main">
              <a:ext uri="{FF2B5EF4-FFF2-40B4-BE49-F238E27FC236}">
                <a16:creationId xmlns:a16="http://schemas.microsoft.com/office/drawing/2014/main" id="{244B6F20-2715-447F-9FD6-824737C3647A}"/>
              </a:ext>
            </a:extLst>
          </p:cNvPr>
          <p:cNvSpPr>
            <a:spLocks xmlns:a="http://schemas.openxmlformats.org/drawingml/2006/main" noGrp="1"/>
          </p:cNvSpPr>
          <p:nvPr/>
        </p:nvSpPr>
        <p:spPr>
          <a:xfrm xmlns:a="http://schemas.openxmlformats.org/drawingml/2006/main">
            <a:off x="274320" y="4389120"/>
            <a:ext cx="8595360" cy="5029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4" name="Text 2">
            <a:extLst xmlns:a="http://schemas.openxmlformats.org/drawingml/2006/main">
              <a:ext uri="{FF2B5EF4-FFF2-40B4-BE49-F238E27FC236}">
                <a16:creationId xmlns:a16="http://schemas.microsoft.com/office/drawing/2014/main" id="{97A97AAA-A1BC-4E38-9D95-60BDDC20B5D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800953220"/>
      </p:ext>
    </p:extLst>
  </p:cSld>
</p:sld>
</file>

<file path=ppt/slides/slide42.xml><?xml version="1.0" encoding="utf-8"?>
<p:sld xmlns:p="http://schemas.openxmlformats.org/presentationml/2006/main">
  <p:cSld>
    <p:bg>
      <p:bgPr>
        <a:solidFill xmlns:a="http://schemas.openxmlformats.org/drawingml/2006/main">
          <a:srgbClr val="A84A2E"/>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3DE828B-5721-4181-9418-4B4DDCE1A2A9}"/>
              </a:ext>
            </a:extLst>
          </p:cNvPr>
          <p:cNvSpPr>
            <a:spLocks xmlns:a="http://schemas.openxmlformats.org/drawingml/2006/main" noGrp="1"/>
          </p:cNvSpPr>
          <p:nvPr/>
        </p:nvSpPr>
        <p:spPr>
          <a:xfrm xmlns:a="http://schemas.openxmlformats.org/drawingml/2006/main">
            <a:off x="0" y="1188720"/>
            <a:ext cx="9144000" cy="6400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1800" spc="600">
                <a:solidFill>
                  <a:srgbClr val="FAF7F2"/>
                </a:solidFill>
                <a:latin typeface="Calibri"/>
                <a:ea typeface="Calibri"/>
                <a:cs typeface="Calibri"/>
              </a:rPr>
              <a:t>Part IV</a:t>
            </a:r>
            <a:endParaRPr sz="1800"/>
          </a:p>
        </p:txBody>
      </p:sp>
      <p:sp>
        <p:nvSpPr>
          <p:cNvPr id="3" name="Text 1">
            <a:extLst xmlns:a="http://schemas.openxmlformats.org/drawingml/2006/main">
              <a:ext uri="{FF2B5EF4-FFF2-40B4-BE49-F238E27FC236}">
                <a16:creationId xmlns:a16="http://schemas.microsoft.com/office/drawing/2014/main" id="{CCBAF010-08D4-4163-9F7D-DDC6564D16DB}"/>
              </a:ext>
            </a:extLst>
          </p:cNvPr>
          <p:cNvSpPr>
            <a:spLocks xmlns:a="http://schemas.openxmlformats.org/drawingml/2006/main" noGrp="1"/>
          </p:cNvSpPr>
          <p:nvPr/>
        </p:nvSpPr>
        <p:spPr>
          <a:xfrm xmlns:a="http://schemas.openxmlformats.org/drawingml/2006/main">
            <a:off x="457200" y="1920240"/>
            <a:ext cx="8229600" cy="11887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4400">
                <a:solidFill>
                  <a:srgbClr val="FFFFFF"/>
                </a:solidFill>
                <a:latin typeface="Garamond"/>
                <a:ea typeface="Garamond"/>
                <a:cs typeface="Garamond"/>
              </a:rPr>
              <a:t>Existential Risk and High-Stakes Technology</a:t>
            </a:r>
            <a:endParaRPr sz="4400"/>
          </a:p>
        </p:txBody>
      </p:sp>
      <p:sp>
        <p:nvSpPr>
          <p:cNvPr id="4" name="Text 2">
            <a:extLst xmlns:a="http://schemas.openxmlformats.org/drawingml/2006/main">
              <a:ext uri="{FF2B5EF4-FFF2-40B4-BE49-F238E27FC236}">
                <a16:creationId xmlns:a16="http://schemas.microsoft.com/office/drawing/2014/main" id="{2553CAA4-2ADD-42D0-87EE-AF1DBFA15BBC}"/>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393124960"/>
      </p:ext>
    </p:extLst>
  </p:cSld>
</p:sld>
</file>

<file path=ppt/slides/slide43.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A9826B6-71C7-46F0-A391-89D3DE1A146F}"/>
              </a:ext>
            </a:extLst>
          </p:cNvPr>
          <p:cNvSpPr>
            <a:spLocks xmlns:a="http://schemas.openxmlformats.org/drawingml/2006/main" noGrp="1"/>
          </p:cNvSpPr>
          <p:nvPr/>
        </p:nvSpPr>
        <p:spPr>
          <a:xfrm xmlns:a="http://schemas.openxmlformats.org/drawingml/2006/main">
            <a:off x="365760" y="182880"/>
            <a:ext cx="841248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1C1812"/>
                </a:solidFill>
                <a:latin typeface="Garamond"/>
                <a:ea typeface="Garamond"/>
                <a:cs typeface="Garamond"/>
              </a:rPr>
              <a:t>Nuclear power belongs in the low-carbon safety cluster</a:t>
            </a:r>
            <a:endParaRPr sz="2200"/>
          </a:p>
        </p:txBody>
      </p:sp>
      <p:sp>
        <p:nvSpPr>
          <p:cNvPr id="3" name="Shape 1">
            <a:extLst xmlns:a="http://schemas.openxmlformats.org/drawingml/2006/main">
              <a:ext uri="{FF2B5EF4-FFF2-40B4-BE49-F238E27FC236}">
                <a16:creationId xmlns:a16="http://schemas.microsoft.com/office/drawing/2014/main" id="{20A38421-DBE9-490A-B84E-01C37A9F0DC5}"/>
              </a:ext>
            </a:extLst>
          </p:cNvPr>
          <p:cNvSpPr>
            <a:spLocks xmlns:a="http://schemas.openxmlformats.org/drawingml/2006/main" noGrp="1"/>
          </p:cNvSpPr>
          <p:nvPr/>
        </p:nvSpPr>
        <p:spPr>
          <a:xfrm xmlns:a="http://schemas.openxmlformats.org/drawingml/2006/main">
            <a:off x="365760" y="685800"/>
            <a:ext cx="8412480" cy="2286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Text 2">
            <a:extLst xmlns:a="http://schemas.openxmlformats.org/drawingml/2006/main">
              <a:ext uri="{FF2B5EF4-FFF2-40B4-BE49-F238E27FC236}">
                <a16:creationId xmlns:a16="http://schemas.microsoft.com/office/drawing/2014/main" id="{22B2379E-CB22-4805-931E-9F59402DECE8}"/>
              </a:ext>
            </a:extLst>
          </p:cNvPr>
          <p:cNvSpPr>
            <a:spLocks xmlns:a="http://schemas.openxmlformats.org/drawingml/2006/main" noGrp="1"/>
          </p:cNvSpPr>
          <p:nvPr/>
        </p:nvSpPr>
        <p:spPr>
          <a:xfrm xmlns:a="http://schemas.openxmlformats.org/drawingml/2006/main">
            <a:off x="36576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A84A2E"/>
                </a:solidFill>
                <a:latin typeface="Garamond"/>
                <a:ea typeface="Garamond"/>
                <a:cs typeface="Garamond"/>
              </a:rPr>
              <a:t>OBSERVED RISK</a:t>
            </a:r>
            <a:endParaRPr sz="1800"/>
          </a:p>
        </p:txBody>
      </p:sp>
      <p:sp>
        <p:nvSpPr>
          <p:cNvPr id="5" name="Text 3">
            <a:extLst xmlns:a="http://schemas.openxmlformats.org/drawingml/2006/main">
              <a:ext uri="{FF2B5EF4-FFF2-40B4-BE49-F238E27FC236}">
                <a16:creationId xmlns:a16="http://schemas.microsoft.com/office/drawing/2014/main" id="{8F45D44A-1AD7-4AA8-98D4-6BC15172C8B6}"/>
              </a:ext>
            </a:extLst>
          </p:cNvPr>
          <p:cNvSpPr>
            <a:spLocks xmlns:a="http://schemas.openxmlformats.org/drawingml/2006/main" noGrp="1"/>
          </p:cNvSpPr>
          <p:nvPr/>
        </p:nvSpPr>
        <p:spPr>
          <a:xfrm xmlns:a="http://schemas.openxmlformats.org/drawingml/2006/main">
            <a:off x="36576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Estimated deaths per TWh from accidents + air pollution:</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Coal: about 24.6</a:t>
            </a:r>
            <a:endParaRPr sz="1500"/>
          </a:p>
          <a:p xmlns:a="http://schemas.openxmlformats.org/drawingml/2006/main">
            <a:pPr marL="0" indent="0" algn="l">
              <a:buNone/>
            </a:pPr>
            <a:r>
              <a:t>Nuclear: about 0.03</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Nuclear is not uniquely safe; wind and solar are in the same low-risk cluster. It is radically safer than fossil power.</a:t>
            </a:r>
            <a:endParaRPr sz="1500"/>
          </a:p>
        </p:txBody>
      </p:sp>
      <p:sp>
        <p:nvSpPr>
          <p:cNvPr id="6" name="Shape 4">
            <a:extLst xmlns:a="http://schemas.openxmlformats.org/drawingml/2006/main">
              <a:ext uri="{FF2B5EF4-FFF2-40B4-BE49-F238E27FC236}">
                <a16:creationId xmlns:a16="http://schemas.microsoft.com/office/drawing/2014/main" id="{C97C3EF1-3213-4F93-92F0-DE12170587D5}"/>
              </a:ext>
            </a:extLst>
          </p:cNvPr>
          <p:cNvSpPr>
            <a:spLocks xmlns:a="http://schemas.openxmlformats.org/drawingml/2006/main" noGrp="1"/>
          </p:cNvSpPr>
          <p:nvPr/>
        </p:nvSpPr>
        <p:spPr>
          <a:xfrm xmlns:a="http://schemas.openxmlformats.org/drawingml/2006/main">
            <a:off x="4526280" y="777240"/>
            <a:ext cx="22860" cy="365760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236E1917-51FE-4EEF-A0B5-F4D93B984437}"/>
              </a:ext>
            </a:extLst>
          </p:cNvPr>
          <p:cNvSpPr>
            <a:spLocks xmlns:a="http://schemas.openxmlformats.org/drawingml/2006/main" noGrp="1"/>
          </p:cNvSpPr>
          <p:nvPr/>
        </p:nvSpPr>
        <p:spPr>
          <a:xfrm xmlns:a="http://schemas.openxmlformats.org/drawingml/2006/main">
            <a:off x="475488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4A453E"/>
                </a:solidFill>
                <a:latin typeface="Garamond"/>
                <a:ea typeface="Garamond"/>
                <a:cs typeface="Garamond"/>
              </a:rPr>
              <a:t>COUNTERFACTUAL</a:t>
            </a:r>
            <a:endParaRPr sz="1800"/>
          </a:p>
        </p:txBody>
      </p:sp>
      <p:sp>
        <p:nvSpPr>
          <p:cNvPr id="8" name="Text 6">
            <a:extLst xmlns:a="http://schemas.openxmlformats.org/drawingml/2006/main">
              <a:ext uri="{FF2B5EF4-FFF2-40B4-BE49-F238E27FC236}">
                <a16:creationId xmlns:a16="http://schemas.microsoft.com/office/drawing/2014/main" id="{24D385C9-68B7-4D8C-9609-31EA1DB355F9}"/>
              </a:ext>
            </a:extLst>
          </p:cNvPr>
          <p:cNvSpPr>
            <a:spLocks xmlns:a="http://schemas.openxmlformats.org/drawingml/2006/main" noGrp="1"/>
          </p:cNvSpPr>
          <p:nvPr/>
        </p:nvSpPr>
        <p:spPr>
          <a:xfrm xmlns:a="http://schemas.openxmlformats.org/drawingml/2006/main">
            <a:off x="475488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A peer-reviewed model estimates nuclear power prevented 1.84 million air-pollution deaths and 64 GtCO₂e, 1971–2009.</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Not zero risk: severe accidents, waste, proliferation, cost, and construction delay still matter.</a:t>
            </a:r>
            <a:endParaRPr sz="1500"/>
          </a:p>
        </p:txBody>
      </p:sp>
      <p:sp>
        <p:nvSpPr>
          <p:cNvPr id="9" name="Text 7">
            <a:extLst xmlns:a="http://schemas.openxmlformats.org/drawingml/2006/main">
              <a:ext uri="{FF2B5EF4-FFF2-40B4-BE49-F238E27FC236}">
                <a16:creationId xmlns:a16="http://schemas.microsoft.com/office/drawing/2014/main" id="{111D3328-8403-4D3D-8910-64C708A51282}"/>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530888329"/>
      </p:ext>
    </p:extLst>
  </p:cSld>
</p:sld>
</file>

<file path=ppt/slides/slide44.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1D65CA-B661-47E8-9CD0-1AF20DB9C286}"/>
              </a:ext>
            </a:extLst>
          </p:cNvPr>
          <p:cNvSpPr>
            <a:spLocks xmlns:a="http://schemas.openxmlformats.org/drawingml/2006/main" noGrp="1"/>
          </p:cNvSpPr>
          <p:nvPr/>
        </p:nvSpPr>
        <p:spPr>
          <a:xfrm xmlns:a="http://schemas.openxmlformats.org/drawingml/2006/main">
            <a:off x="457200" y="201168"/>
            <a:ext cx="822960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A84A2E"/>
                </a:solidFill>
                <a:latin typeface="Garamond"/>
                <a:ea typeface="Garamond"/>
                <a:cs typeface="Garamond"/>
              </a:rPr>
              <a:t>Warheads fell 82%; nuclear non-use held since 1945</a:t>
            </a:r>
            <a:endParaRPr sz="2200"/>
          </a:p>
        </p:txBody>
      </p:sp>
      <p:sp>
        <p:nvSpPr>
          <p:cNvPr id="3" name="Shape 1">
            <a:extLst xmlns:a="http://schemas.openxmlformats.org/drawingml/2006/main">
              <a:ext uri="{FF2B5EF4-FFF2-40B4-BE49-F238E27FC236}">
                <a16:creationId xmlns:a16="http://schemas.microsoft.com/office/drawing/2014/main" id="{98D7B477-2745-4E6E-9BB2-63DD53C43118}"/>
              </a:ext>
            </a:extLst>
          </p:cNvPr>
          <p:cNvSpPr>
            <a:spLocks xmlns:a="http://schemas.openxmlformats.org/drawingml/2006/main" noGrp="1"/>
          </p:cNvSpPr>
          <p:nvPr/>
        </p:nvSpPr>
        <p:spPr>
          <a:xfrm xmlns:a="http://schemas.openxmlformats.org/drawingml/2006/main">
            <a:off x="457200" y="713232"/>
            <a:ext cx="8229600" cy="18288"/>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Shape 2">
            <a:extLst xmlns:a="http://schemas.openxmlformats.org/drawingml/2006/main">
              <a:ext uri="{FF2B5EF4-FFF2-40B4-BE49-F238E27FC236}">
                <a16:creationId xmlns:a16="http://schemas.microsoft.com/office/drawing/2014/main" id="{F05CCC7C-8BAF-40AE-AD07-6E38B1E50178}"/>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solidFill xmlns:a="http://schemas.openxmlformats.org/drawingml/2006/main">
            <a:srgbClr val="F3EEE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3324D896-B8E3-4281-A34D-DE865EAEA093}"/>
              </a:ext>
            </a:extLst>
          </p:cNvPr>
          <p:cNvSpPr>
            <a:spLocks xmlns:a="http://schemas.openxmlformats.org/drawingml/2006/main" noGrp="1"/>
          </p:cNvSpPr>
          <p:nvPr/>
        </p:nvSpPr>
        <p:spPr>
          <a:xfrm xmlns:a="http://schemas.openxmlformats.org/drawingml/2006/main">
            <a:off x="457200" y="804672"/>
            <a:ext cx="8229600" cy="32004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endParaRPr sz="1300"/>
          </a:p>
        </p:txBody>
      </p:sp>
      <p:sp>
        <p:nvSpPr>
          <p:cNvPr id="6" name="Text 4">
            <a:extLst xmlns:a="http://schemas.openxmlformats.org/drawingml/2006/main">
              <a:ext uri="{FF2B5EF4-FFF2-40B4-BE49-F238E27FC236}">
                <a16:creationId xmlns:a16="http://schemas.microsoft.com/office/drawing/2014/main" id="{9F80CF5B-E550-4C40-9F8C-C153724B99B5}"/>
              </a:ext>
            </a:extLst>
          </p:cNvPr>
          <p:cNvSpPr>
            <a:spLocks xmlns:a="http://schemas.openxmlformats.org/drawingml/2006/main" noGrp="1"/>
          </p:cNvSpPr>
          <p:nvPr/>
        </p:nvSpPr>
        <p:spPr>
          <a:xfrm xmlns:a="http://schemas.openxmlformats.org/drawingml/2006/main">
            <a:off x="457200" y="4069080"/>
            <a:ext cx="8229600" cy="2743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r">
              <a:buNone/>
            </a:pPr>
            <a:r>
              <a:rPr sz="1000" i="1">
                <a:solidFill>
                  <a:srgbClr val="7A7368"/>
                </a:solidFill>
                <a:latin typeface="Calibri"/>
                <a:ea typeface="Calibri"/>
                <a:cs typeface="Calibri"/>
              </a:rPr>
              <a:t>Source: Federation of American Scientists, estimated global inventories</a:t>
            </a:r>
            <a:endParaRPr sz="1000"/>
          </a:p>
        </p:txBody>
      </p:sp>
      <p:sp>
        <p:nvSpPr>
          <p:cNvPr id="7" name="Text 5">
            <a:extLst xmlns:a="http://schemas.openxmlformats.org/drawingml/2006/main">
              <a:ext uri="{FF2B5EF4-FFF2-40B4-BE49-F238E27FC236}">
                <a16:creationId xmlns:a16="http://schemas.microsoft.com/office/drawing/2014/main" id="{DE77FD1B-F296-4EB3-AAE7-14A4EFCF3B71}"/>
              </a:ext>
            </a:extLst>
          </p:cNvPr>
          <p:cNvSpPr>
            <a:spLocks xmlns:a="http://schemas.openxmlformats.org/drawingml/2006/main" noGrp="1"/>
          </p:cNvSpPr>
          <p:nvPr/>
        </p:nvSpPr>
        <p:spPr>
          <a:xfrm xmlns:a="http://schemas.openxmlformats.org/drawingml/2006/main">
            <a:off x="274320" y="4407408"/>
            <a:ext cx="8595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8" name="Text 6">
            <a:extLst xmlns:a="http://schemas.openxmlformats.org/drawingml/2006/main">
              <a:ext uri="{FF2B5EF4-FFF2-40B4-BE49-F238E27FC236}">
                <a16:creationId xmlns:a16="http://schemas.microsoft.com/office/drawing/2014/main" id="{6FE2F9DD-3469-4BFF-BF95-FB26163DEC7E}"/>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graphicFrame>
        <p:nvGraphicFramePr>
          <p:cNvPr id="17" name="Chart"/>
          <p:cNvGraphicFramePr/>
          <p:nvPr/>
        </p:nvGraphicFramePr>
        <p:xfrm>
          <a:off xmlns:a="http://schemas.openxmlformats.org/drawingml/2006/main" x="742950" y="1066800"/>
          <a:ext xmlns:a="http://schemas.openxmlformats.org/drawingml/2006/main" cx="7658100" cy="2724150"/>
        </p:xfrm>
        <a:graphic xmlns:a="http://schemas.openxmlformats.org/drawingml/2006/main">
          <a:graphicData uri="http://schemas.openxmlformats.org/drawingml/2006/chart">
            <c:chart xmlns:r="http://schemas.openxmlformats.org/officeDocument/2006/relationships" xmlns:c="http://schemas.openxmlformats.org/drawingml/2006/chart" r:id="R01855fbee6074e00"/>
          </a:graphicData>
        </a:graphic>
      </p:graphicFrame>
    </p:spTree>
    <p:extLst>
      <p:ext uri="{BB962C8B-B14F-4D97-AF65-F5344CB8AC3E}">
        <p14:creationId xmlns:p14="http://schemas.microsoft.com/office/powerpoint/2010/main" val="1295645124"/>
      </p:ext>
    </p:extLst>
  </p:cSld>
</p:sld>
</file>

<file path=ppt/slides/slide45.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A9826B6-71C7-46F0-A391-89D3DE1A146F}"/>
              </a:ext>
            </a:extLst>
          </p:cNvPr>
          <p:cNvSpPr>
            <a:spLocks xmlns:a="http://schemas.openxmlformats.org/drawingml/2006/main" noGrp="1"/>
          </p:cNvSpPr>
          <p:nvPr/>
        </p:nvSpPr>
        <p:spPr>
          <a:xfrm xmlns:a="http://schemas.openxmlformats.org/drawingml/2006/main">
            <a:off x="365760" y="182880"/>
            <a:ext cx="8412480" cy="54864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2200">
                <a:solidFill>
                  <a:srgbClr val="1C1812"/>
                </a:solidFill>
                <a:latin typeface="Garamond"/>
                <a:ea typeface="Garamond"/>
                <a:cs typeface="Garamond"/>
              </a:rPr>
              <a:t>AI/AGI matters because the evidence is incomplete</a:t>
            </a:r>
            <a:endParaRPr sz="2200"/>
          </a:p>
        </p:txBody>
      </p:sp>
      <p:sp>
        <p:nvSpPr>
          <p:cNvPr id="3" name="Shape 1">
            <a:extLst xmlns:a="http://schemas.openxmlformats.org/drawingml/2006/main">
              <a:ext uri="{FF2B5EF4-FFF2-40B4-BE49-F238E27FC236}">
                <a16:creationId xmlns:a16="http://schemas.microsoft.com/office/drawing/2014/main" id="{20A38421-DBE9-490A-B84E-01C37A9F0DC5}"/>
              </a:ext>
            </a:extLst>
          </p:cNvPr>
          <p:cNvSpPr>
            <a:spLocks xmlns:a="http://schemas.openxmlformats.org/drawingml/2006/main" noGrp="1"/>
          </p:cNvSpPr>
          <p:nvPr/>
        </p:nvSpPr>
        <p:spPr>
          <a:xfrm xmlns:a="http://schemas.openxmlformats.org/drawingml/2006/main">
            <a:off x="365760" y="685800"/>
            <a:ext cx="8412480" cy="2286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Text 2">
            <a:extLst xmlns:a="http://schemas.openxmlformats.org/drawingml/2006/main">
              <a:ext uri="{FF2B5EF4-FFF2-40B4-BE49-F238E27FC236}">
                <a16:creationId xmlns:a16="http://schemas.microsoft.com/office/drawing/2014/main" id="{22B2379E-CB22-4805-931E-9F59402DECE8}"/>
              </a:ext>
            </a:extLst>
          </p:cNvPr>
          <p:cNvSpPr>
            <a:spLocks xmlns:a="http://schemas.openxmlformats.org/drawingml/2006/main" noGrp="1"/>
          </p:cNvSpPr>
          <p:nvPr/>
        </p:nvSpPr>
        <p:spPr>
          <a:xfrm xmlns:a="http://schemas.openxmlformats.org/drawingml/2006/main">
            <a:off x="36576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A84A2E"/>
                </a:solidFill>
                <a:latin typeface="Garamond"/>
                <a:ea typeface="Garamond"/>
                <a:cs typeface="Garamond"/>
              </a:rPr>
              <a:t>WHAT WE CAN MEASURE</a:t>
            </a:r>
            <a:endParaRPr sz="1800"/>
          </a:p>
        </p:txBody>
      </p:sp>
      <p:sp>
        <p:nvSpPr>
          <p:cNvPr id="5" name="Text 3">
            <a:extLst xmlns:a="http://schemas.openxmlformats.org/drawingml/2006/main">
              <a:ext uri="{FF2B5EF4-FFF2-40B4-BE49-F238E27FC236}">
                <a16:creationId xmlns:a16="http://schemas.microsoft.com/office/drawing/2014/main" id="{8F45D44A-1AD7-4AA8-98D4-6BC15172C8B6}"/>
              </a:ext>
            </a:extLst>
          </p:cNvPr>
          <p:cNvSpPr>
            <a:spLocks xmlns:a="http://schemas.openxmlformats.org/drawingml/2006/main" noGrp="1"/>
          </p:cNvSpPr>
          <p:nvPr/>
        </p:nvSpPr>
        <p:spPr>
          <a:xfrm xmlns:a="http://schemas.openxmlformats.org/drawingml/2006/main">
            <a:off x="36576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Capability and cost are moving unusually fast.</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The inference cost of GPT-3.5-level performance fell more than 280× from Nov. 2022 to Oct. 2024.</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Misuse, bias, cyber risk, labor effects, and concentration are already observable.</a:t>
            </a:r>
            <a:endParaRPr sz="1500"/>
          </a:p>
        </p:txBody>
      </p:sp>
      <p:sp>
        <p:nvSpPr>
          <p:cNvPr id="6" name="Shape 4">
            <a:extLst xmlns:a="http://schemas.openxmlformats.org/drawingml/2006/main">
              <a:ext uri="{FF2B5EF4-FFF2-40B4-BE49-F238E27FC236}">
                <a16:creationId xmlns:a16="http://schemas.microsoft.com/office/drawing/2014/main" id="{C97C3EF1-3213-4F93-92F0-DE12170587D5}"/>
              </a:ext>
            </a:extLst>
          </p:cNvPr>
          <p:cNvSpPr>
            <a:spLocks xmlns:a="http://schemas.openxmlformats.org/drawingml/2006/main" noGrp="1"/>
          </p:cNvSpPr>
          <p:nvPr/>
        </p:nvSpPr>
        <p:spPr>
          <a:xfrm xmlns:a="http://schemas.openxmlformats.org/drawingml/2006/main">
            <a:off x="4526280" y="777240"/>
            <a:ext cx="22860" cy="3657600"/>
          </a:xfrm>
          <a:prstGeom xmlns:a="http://schemas.openxmlformats.org/drawingml/2006/main" prst="rect">
            <a:avLst/>
          </a:prstGeom>
          <a:solidFill xmlns:a="http://schemas.openxmlformats.org/drawingml/2006/main">
            <a:srgbClr val="D8D0C6"/>
          </a:solidFill>
          <a:ln xmlns:a="http://schemas.openxmlformats.org/drawingml/2006/main" w="12700">
            <a:solidFill>
              <a:srgbClr val="D8D0C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236E1917-51FE-4EEF-A0B5-F4D93B984437}"/>
              </a:ext>
            </a:extLst>
          </p:cNvPr>
          <p:cNvSpPr>
            <a:spLocks xmlns:a="http://schemas.openxmlformats.org/drawingml/2006/main" noGrp="1"/>
          </p:cNvSpPr>
          <p:nvPr/>
        </p:nvSpPr>
        <p:spPr>
          <a:xfrm xmlns:a="http://schemas.openxmlformats.org/drawingml/2006/main">
            <a:off x="4754880" y="777240"/>
            <a:ext cx="4023360" cy="45720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r>
              <a:rPr sz="1800">
                <a:solidFill>
                  <a:srgbClr val="4A453E"/>
                </a:solidFill>
                <a:latin typeface="Garamond"/>
                <a:ea typeface="Garamond"/>
                <a:cs typeface="Garamond"/>
              </a:rPr>
              <a:t>WHAT WE CANNOT YET CALIBRATE</a:t>
            </a:r>
            <a:endParaRPr sz="1800"/>
          </a:p>
        </p:txBody>
      </p:sp>
      <p:sp>
        <p:nvSpPr>
          <p:cNvPr id="8" name="Text 6">
            <a:extLst xmlns:a="http://schemas.openxmlformats.org/drawingml/2006/main">
              <a:ext uri="{FF2B5EF4-FFF2-40B4-BE49-F238E27FC236}">
                <a16:creationId xmlns:a16="http://schemas.microsoft.com/office/drawing/2014/main" id="{24D385C9-68B7-4D8C-9609-31EA1DB355F9}"/>
              </a:ext>
            </a:extLst>
          </p:cNvPr>
          <p:cNvSpPr>
            <a:spLocks xmlns:a="http://schemas.openxmlformats.org/drawingml/2006/main" noGrp="1"/>
          </p:cNvSpPr>
          <p:nvPr/>
        </p:nvSpPr>
        <p:spPr>
          <a:xfrm xmlns:a="http://schemas.openxmlformats.org/drawingml/2006/main">
            <a:off x="4754880" y="1261872"/>
            <a:ext cx="4023360" cy="3108960"/>
          </a:xfrm>
          <a:prstGeom xmlns:a="http://schemas.openxmlformats.org/drawingml/2006/main" prst="rect">
            <a:avLst/>
          </a:prstGeom>
          <a:noFill xmlns:a="http://schemas.openxmlformats.org/drawingml/2006/main"/>
        </p:spPr>
        <p:txBody>
          <a:bodyPr xmlns:a="http://schemas.openxmlformats.org/drawingml/2006/main" wrap="square" anchor="t"/>
          <a:lstStyle xmlns:a="http://schemas.openxmlformats.org/drawingml/2006/main"/>
          <a:p xmlns:a="http://schemas.openxmlformats.org/drawingml/2006/main">
            <a:pPr marL="0" indent="0" algn="l">
              <a:buNone/>
            </a:pPr>
            <a:r>
              <a:rPr sz="1500">
                <a:solidFill>
                  <a:srgbClr val="1C1812"/>
                </a:solidFill>
                <a:latin typeface="Garamond"/>
                <a:ea typeface="Garamond"/>
                <a:cs typeface="Garamond"/>
              </a:rPr>
              <a:t>There is no trustworthy single ‘probability of doom.’</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Future systems and deployment conditions are moving targets.</a:t>
            </a:r>
            <a:endParaRPr sz="1500"/>
          </a:p>
          <a:p xmlns:a="http://schemas.openxmlformats.org/drawingml/2006/main">
            <a:pPr marL="0" indent="0" algn="l">
              <a:buNone/>
            </a:pPr>
            <a:endParaRPr sz="1500"/>
          </a:p>
          <a:p xmlns:a="http://schemas.openxmlformats.org/drawingml/2006/main">
            <a:pPr marL="0" indent="0" algn="l">
              <a:buNone/>
            </a:pPr>
            <a:r>
              <a:rPr sz="1500">
                <a:solidFill>
                  <a:srgbClr val="1C1812"/>
                </a:solidFill>
                <a:latin typeface="Garamond"/>
                <a:ea typeface="Garamond"/>
                <a:cs typeface="Garamond"/>
              </a:rPr>
              <a:t>Study causal pathways, exposure, safeguards, and stress tests—not slogans or false precision.</a:t>
            </a:r>
            <a:endParaRPr sz="1500"/>
          </a:p>
        </p:txBody>
      </p:sp>
      <p:sp>
        <p:nvSpPr>
          <p:cNvPr id="9" name="Text 7">
            <a:extLst xmlns:a="http://schemas.openxmlformats.org/drawingml/2006/main">
              <a:ext uri="{FF2B5EF4-FFF2-40B4-BE49-F238E27FC236}">
                <a16:creationId xmlns:a16="http://schemas.microsoft.com/office/drawing/2014/main" id="{111D3328-8403-4D3D-8910-64C708A51282}"/>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1530888329"/>
      </p:ext>
    </p:extLst>
  </p:cSld>
</p:sld>
</file>

<file path=ppt/slides/slide46.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5D18835-27A3-4D04-B895-94BC97183117}"/>
              </a:ext>
            </a:extLst>
          </p:cNvPr>
          <p:cNvSpPr>
            <a:spLocks xmlns:a="http://schemas.openxmlformats.org/drawingml/2006/main" noGrp="1"/>
          </p:cNvSpPr>
          <p:nvPr/>
        </p:nvSpPr>
        <p:spPr>
          <a:xfrm xmlns:a="http://schemas.openxmlformats.org/drawingml/2006/main">
            <a:off x="0" y="137160"/>
            <a:ext cx="9144000" cy="146304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11000">
                <a:solidFill>
                  <a:srgbClr val="D8D0C6"/>
                </a:solidFill>
                <a:latin typeface="Garamond"/>
                <a:ea typeface="Garamond"/>
                <a:cs typeface="Garamond"/>
              </a:rPr>
              <a:t>?</a:t>
            </a:r>
            <a:endParaRPr sz="11000"/>
          </a:p>
        </p:txBody>
      </p:sp>
      <p:sp>
        <p:nvSpPr>
          <p:cNvPr id="3" name="Text 1">
            <a:extLst xmlns:a="http://schemas.openxmlformats.org/drawingml/2006/main">
              <a:ext uri="{FF2B5EF4-FFF2-40B4-BE49-F238E27FC236}">
                <a16:creationId xmlns:a16="http://schemas.microsoft.com/office/drawing/2014/main" id="{05E5D1D2-659F-46AB-A3C9-306928CAAC2E}"/>
              </a:ext>
            </a:extLst>
          </p:cNvPr>
          <p:cNvSpPr>
            <a:spLocks xmlns:a="http://schemas.openxmlformats.org/drawingml/2006/main" noGrp="1"/>
          </p:cNvSpPr>
          <p:nvPr/>
        </p:nvSpPr>
        <p:spPr>
          <a:xfrm xmlns:a="http://schemas.openxmlformats.org/drawingml/2006/main">
            <a:off x="685800" y="1645920"/>
            <a:ext cx="7772400" cy="100584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3800">
                <a:solidFill>
                  <a:srgbClr val="1C1812"/>
                </a:solidFill>
                <a:latin typeface="Garamond"/>
                <a:ea typeface="Garamond"/>
                <a:cs typeface="Garamond"/>
              </a:rPr>
              <a:t>What moved the slope—and what would make it reverse?</a:t>
            </a:r>
            <a:endParaRPr sz="3800"/>
          </a:p>
        </p:txBody>
      </p:sp>
      <p:sp>
        <p:nvSpPr>
          <p:cNvPr id="4" name="Text 2">
            <a:extLst xmlns:a="http://schemas.openxmlformats.org/drawingml/2006/main">
              <a:ext uri="{FF2B5EF4-FFF2-40B4-BE49-F238E27FC236}">
                <a16:creationId xmlns:a16="http://schemas.microsoft.com/office/drawing/2014/main" id="{E8630B54-56B6-4532-B71C-F68814902FC7}"/>
              </a:ext>
            </a:extLst>
          </p:cNvPr>
          <p:cNvSpPr>
            <a:spLocks xmlns:a="http://schemas.openxmlformats.org/drawingml/2006/main" noGrp="1"/>
          </p:cNvSpPr>
          <p:nvPr/>
        </p:nvSpPr>
        <p:spPr>
          <a:xfrm xmlns:a="http://schemas.openxmlformats.org/drawingml/2006/main">
            <a:off x="914400" y="2743200"/>
            <a:ext cx="7315200" cy="128016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ctr">
              <a:buNone/>
            </a:pPr>
            <a:r>
              <a:rPr sz="1900">
                <a:solidFill>
                  <a:srgbClr val="4A453E"/>
                </a:solidFill>
                <a:latin typeface="Garamond"/>
                <a:ea typeface="Garamond"/>
                <a:cs typeface="Garamond"/>
              </a:rPr>
              <a:t>Measure the level, slope, and gap.</a:t>
            </a:r>
            <a:endParaRPr sz="1900"/>
          </a:p>
          <a:p xmlns:a="http://schemas.openxmlformats.org/drawingml/2006/main">
            <a:pPr marL="0" indent="0" algn="ctr">
              <a:buNone/>
            </a:pPr>
            <a:r>
              <a:rPr sz="1900">
                <a:solidFill>
                  <a:srgbClr val="4A453E"/>
                </a:solidFill>
                <a:latin typeface="Garamond"/>
                <a:ea typeface="Garamond"/>
                <a:cs typeface="Garamond"/>
              </a:rPr>
              <a:t>Name the technology, prices, institutions, and norms doing the work.</a:t>
            </a:r>
            <a:endParaRPr sz="1900"/>
          </a:p>
          <a:p xmlns:a="http://schemas.openxmlformats.org/drawingml/2006/main">
            <a:pPr marL="0" indent="0" algn="ctr">
              <a:buNone/>
            </a:pPr>
            <a:r>
              <a:rPr sz="1900">
                <a:solidFill>
                  <a:srgbClr val="4A453E"/>
                </a:solidFill>
                <a:latin typeface="Garamond"/>
                <a:ea typeface="Garamond"/>
                <a:cs typeface="Garamond"/>
              </a:rPr>
              <a:t>Then ask who remains excluded.</a:t>
            </a:r>
            <a:endParaRPr sz="1900"/>
          </a:p>
        </p:txBody>
      </p:sp>
      <p:sp>
        <p:nvSpPr>
          <p:cNvPr id="5" name="Text 3">
            <a:extLst xmlns:a="http://schemas.openxmlformats.org/drawingml/2006/main">
              <a:ext uri="{FF2B5EF4-FFF2-40B4-BE49-F238E27FC236}">
                <a16:creationId xmlns:a16="http://schemas.microsoft.com/office/drawing/2014/main" id="{AF773A25-E132-4BDC-A9A0-FBE6A205F87B}"/>
              </a:ext>
            </a:extLst>
          </p:cNvPr>
          <p:cNvSpPr>
            <a:spLocks xmlns:a="http://schemas.openxmlformats.org/drawingml/2006/main" noGrp="1"/>
          </p:cNvSpPr>
          <p:nvPr/>
        </p:nvSpPr>
        <p:spPr>
          <a:xfrm xmlns:a="http://schemas.openxmlformats.org/drawingml/2006/main">
            <a:off x="274320" y="4389120"/>
            <a:ext cx="8595360" cy="50292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900"/>
          </a:p>
        </p:txBody>
      </p:sp>
      <p:sp>
        <p:nvSpPr>
          <p:cNvPr id="6" name="Text 4">
            <a:extLst xmlns:a="http://schemas.openxmlformats.org/drawingml/2006/main">
              <a:ext uri="{FF2B5EF4-FFF2-40B4-BE49-F238E27FC236}">
                <a16:creationId xmlns:a16="http://schemas.microsoft.com/office/drawing/2014/main" id="{78AED8DD-B9E4-4435-98FD-8DCB10FD08CA}"/>
              </a:ext>
            </a:extLst>
          </p:cNvPr>
          <p:cNvSpPr>
            <a:spLocks xmlns:a="http://schemas.openxmlformats.org/drawingml/2006/main" noGrp="1"/>
          </p:cNvSpPr>
          <p:nvPr/>
        </p:nvSpPr>
        <p:spPr>
          <a:xfrm xmlns:a="http://schemas.openxmlformats.org/drawingml/2006/main">
            <a:off x="182880" y="4892040"/>
            <a:ext cx="8778240" cy="182880"/>
          </a:xfrm>
          <a:prstGeom xmlns:a="http://schemas.openxmlformats.org/drawingml/2006/main" prst="rect">
            <a:avLst/>
          </a:prstGeom>
          <a:noFill xmlns:a="http://schemas.openxmlformats.org/drawingml/2006/main"/>
        </p:spPr>
        <p:txBody>
          <a:bodyPr xmlns:a="http://schemas.openxmlformats.org/drawingml/2006/main" wrap="square" anchor="ctr"/>
          <a:lstStyle xmlns:a="http://schemas.openxmlformats.org/drawingml/2006/main"/>
          <a:p xmlns:a="http://schemas.openxmlformats.org/drawingml/2006/main">
            <a:pPr marL="0" indent="0" algn="l">
              <a:buNone/>
            </a:pPr>
            <a:endParaRPr sz="800"/>
          </a:p>
        </p:txBody>
      </p:sp>
    </p:spTree>
    <p:extLst>
      <p:ext uri="{BB962C8B-B14F-4D97-AF65-F5344CB8AC3E}">
        <p14:creationId xmlns:p14="http://schemas.microsoft.com/office/powerpoint/2010/main" val="2089896655"/>
      </p:ext>
    </p:extLst>
  </p:cSld>
</p:sld>
</file>

<file path=ppt/slides/slide5.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8" name="eyebrow-4">
            <a:extLst xmlns:a="http://schemas.openxmlformats.org/drawingml/2006/main">
              <a:ext uri="{FF2B5EF4-FFF2-40B4-BE49-F238E27FC236}">
                <a16:creationId xmlns:a16="http://schemas.microsoft.com/office/drawing/2014/main" id="{47D9A767-448F-4A27-8F7E-79E0094B551A}"/>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2 • YOUR ANSWERS</a:t>
            </a:r>
          </a:p>
        </p:txBody>
      </p:sp>
      <p:sp>
        <p:nvSpPr>
          <p:cNvPr id="2" name="title-4">
            <a:extLst xmlns:a="http://schemas.openxmlformats.org/drawingml/2006/main">
              <a:ext uri="{FF2B5EF4-FFF2-40B4-BE49-F238E27FC236}">
                <a16:creationId xmlns:a16="http://schemas.microsoft.com/office/drawing/2014/main" id="{60F63A17-A38B-486B-9313-FB3B627930C0}"/>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How many people live in low-income countries?</a:t>
            </a:r>
          </a:p>
        </p:txBody>
      </p:sp>
      <p:sp>
        <p:nvSpPr>
          <p:cNvPr id="3" name="">
            <a:extLst xmlns:a="http://schemas.openxmlformats.org/drawingml/2006/main">
              <a:ext uri="{FF2B5EF4-FFF2-40B4-BE49-F238E27FC236}">
                <a16:creationId xmlns:a16="http://schemas.microsoft.com/office/drawing/2014/main" id="{2AD4FF15-C6F9-49BB-8CFC-1B8E23372D87}"/>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4" name="question-2">
            <a:extLst xmlns:a="http://schemas.openxmlformats.org/drawingml/2006/main">
              <a:ext uri="{FF2B5EF4-FFF2-40B4-BE49-F238E27FC236}">
                <a16:creationId xmlns:a16="http://schemas.microsoft.com/office/drawing/2014/main" id="{1850D3CD-B27D-4301-9DD0-41D27C4DE879}"/>
              </a:ext>
            </a:extLst>
          </p:cNvPr>
          <p:cNvSpPr>
            <a:spLocks xmlns:a="http://schemas.openxmlformats.org/drawingml/2006/main" noGrp="1"/>
          </p:cNvSpPr>
          <p:nvPr/>
        </p:nvSpPr>
        <p:spPr>
          <a:xfrm xmlns:a="http://schemas.openxmlformats.org/drawingml/2006/main">
            <a:off x="528638" y="1171575"/>
            <a:ext cx="7929563"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Roughly what share of the world's population lives in low-income countries?</a:t>
            </a:r>
          </a:p>
        </p:txBody>
      </p:sp>
      <p:graphicFrame>
        <p:nvGraphicFramePr>
          <p:cNvPr id="14" name="Chart"/>
          <p:cNvGraphicFramePr/>
          <p:nvPr/>
        </p:nvGraphicFramePr>
        <p:xfrm>
          <a:off xmlns:a="http://schemas.openxmlformats.org/drawingml/2006/main" x="750094" y="1600200"/>
          <a:ext xmlns:a="http://schemas.openxmlformats.org/drawingml/2006/main" cx="7500938" cy="2914650"/>
        </p:xfrm>
        <a:graphic xmlns:a="http://schemas.openxmlformats.org/drawingml/2006/main">
          <a:graphicData uri="http://schemas.openxmlformats.org/drawingml/2006/chart">
            <c:chart xmlns:r="http://schemas.openxmlformats.org/officeDocument/2006/relationships" xmlns:c="http://schemas.openxmlformats.org/drawingml/2006/chart" r:id="R69c080c9bc9940d2"/>
          </a:graphicData>
        </a:graphic>
      </p:graphicFrame>
      <p:sp>
        <p:nvSpPr>
          <p:cNvPr id="6" name="value-axis-mask-1-response">
            <a:extLst xmlns:a="http://schemas.openxmlformats.org/drawingml/2006/main">
              <a:ext uri="{FF2B5EF4-FFF2-40B4-BE49-F238E27FC236}">
                <a16:creationId xmlns:a16="http://schemas.microsoft.com/office/drawing/2014/main" id="{99BCC0AC-3152-40DA-9A80-78DDB595071B}"/>
              </a:ext>
            </a:extLst>
          </p:cNvPr>
          <p:cNvSpPr>
            <a:spLocks xmlns:a="http://schemas.openxmlformats.org/drawingml/2006/main" noGrp="1"/>
          </p:cNvSpPr>
          <p:nvPr/>
        </p:nvSpPr>
        <p:spPr>
          <a:xfrm xmlns:a="http://schemas.openxmlformats.org/drawingml/2006/main">
            <a:off x="721519" y="4143375"/>
            <a:ext cx="7558088"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7" name="n-2">
            <a:extLst xmlns:a="http://schemas.openxmlformats.org/drawingml/2006/main">
              <a:ext uri="{FF2B5EF4-FFF2-40B4-BE49-F238E27FC236}">
                <a16:creationId xmlns:a16="http://schemas.microsoft.com/office/drawing/2014/main" id="{3A26BD5F-9AFC-4C02-A958-7B25FABFADD9}"/>
              </a:ext>
            </a:extLst>
          </p:cNvPr>
          <p:cNvSpPr>
            <a:spLocks xmlns:a="http://schemas.openxmlformats.org/drawingml/2006/main" noGrp="1"/>
          </p:cNvSpPr>
          <p:nvPr/>
        </p:nvSpPr>
        <p:spPr>
          <a:xfrm xmlns:a="http://schemas.openxmlformats.org/drawingml/2006/main">
            <a:off x="542925" y="4572000"/>
            <a:ext cx="157162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a:solidFill>
                  <a:srgbClr val="7A7368"/>
                </a:solidFill>
                <a:latin typeface="Helvetica Neue"/>
                <a:ea typeface="Helvetica Neue"/>
                <a:cs typeface="Helvetica Neue"/>
              </a:defRPr>
            </a:pPr>
            <a:r>
              <a:rPr sz="900">
                <a:solidFill>
                  <a:srgbClr val="7A7368"/>
                </a:solidFill>
                <a:latin typeface="Helvetica Neue"/>
                <a:ea typeface="Helvetica Neue"/>
                <a:cs typeface="Helvetica Neue"/>
              </a:rPr>
              <a:t>n = 8 students</a:t>
            </a:r>
          </a:p>
        </p:txBody>
      </p:sp>
    </p:spTree>
    <p:extLst>
      <p:ext uri="{BB962C8B-B14F-4D97-AF65-F5344CB8AC3E}">
        <p14:creationId xmlns:p14="http://schemas.microsoft.com/office/powerpoint/2010/main" val="515782169"/>
      </p:ext>
    </p:extLst>
  </p:cSld>
</p:sld>
</file>

<file path=ppt/slides/slide6.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13" name="eyebrow-5">
            <a:extLst xmlns:a="http://schemas.openxmlformats.org/drawingml/2006/main">
              <a:ext uri="{FF2B5EF4-FFF2-40B4-BE49-F238E27FC236}">
                <a16:creationId xmlns:a16="http://schemas.microsoft.com/office/drawing/2014/main" id="{D87AA6F7-0F64-42B3-99CE-777ECD44E557}"/>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2 • ANSWER REVEAL</a:t>
            </a:r>
          </a:p>
        </p:txBody>
      </p:sp>
      <p:sp>
        <p:nvSpPr>
          <p:cNvPr id="2" name="title-5">
            <a:extLst xmlns:a="http://schemas.openxmlformats.org/drawingml/2006/main">
              <a:ext uri="{FF2B5EF4-FFF2-40B4-BE49-F238E27FC236}">
                <a16:creationId xmlns:a16="http://schemas.microsoft.com/office/drawing/2014/main" id="{4B98BB8F-A4F2-45E6-970D-3687FE3F769A}"/>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How many people live in low-income countries?</a:t>
            </a:r>
          </a:p>
        </p:txBody>
      </p:sp>
      <p:sp>
        <p:nvSpPr>
          <p:cNvPr id="3" name="">
            <a:extLst xmlns:a="http://schemas.openxmlformats.org/drawingml/2006/main">
              <a:ext uri="{FF2B5EF4-FFF2-40B4-BE49-F238E27FC236}">
                <a16:creationId xmlns:a16="http://schemas.microsoft.com/office/drawing/2014/main" id="{A175D504-570A-436C-819D-AA9C877DCD40}"/>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graphicFrame>
        <p:nvGraphicFramePr>
          <p:cNvPr id="18" name="Chart"/>
          <p:cNvGraphicFramePr/>
          <p:nvPr/>
        </p:nvGraphicFramePr>
        <p:xfrm>
          <a:off xmlns:a="http://schemas.openxmlformats.org/drawingml/2006/main" x="414338" y="1285875"/>
          <a:ext xmlns:a="http://schemas.openxmlformats.org/drawingml/2006/main" cx="5036344" cy="3128963"/>
        </p:xfrm>
        <a:graphic xmlns:a="http://schemas.openxmlformats.org/drawingml/2006/main">
          <a:graphicData uri="http://schemas.openxmlformats.org/drawingml/2006/chart">
            <c:chart xmlns:r="http://schemas.openxmlformats.org/officeDocument/2006/relationships" xmlns:c="http://schemas.openxmlformats.org/drawingml/2006/chart" r:id="R8e7af7dbca3a4c80"/>
          </a:graphicData>
        </a:graphic>
      </p:graphicFrame>
      <p:sp>
        <p:nvSpPr>
          <p:cNvPr id="5" name="value-axis-mask-1-reveal">
            <a:extLst xmlns:a="http://schemas.openxmlformats.org/drawingml/2006/main">
              <a:ext uri="{FF2B5EF4-FFF2-40B4-BE49-F238E27FC236}">
                <a16:creationId xmlns:a16="http://schemas.microsoft.com/office/drawing/2014/main" id="{0093B68C-7E20-4E36-AAC2-CC97459E5674}"/>
              </a:ext>
            </a:extLst>
          </p:cNvPr>
          <p:cNvSpPr>
            <a:spLocks xmlns:a="http://schemas.openxmlformats.org/drawingml/2006/main" noGrp="1"/>
          </p:cNvSpPr>
          <p:nvPr/>
        </p:nvSpPr>
        <p:spPr>
          <a:xfrm xmlns:a="http://schemas.openxmlformats.org/drawingml/2006/main">
            <a:off x="385763" y="4043363"/>
            <a:ext cx="5093494"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6" name="answer-panel-2">
            <a:extLst xmlns:a="http://schemas.openxmlformats.org/drawingml/2006/main">
              <a:ext uri="{FF2B5EF4-FFF2-40B4-BE49-F238E27FC236}">
                <a16:creationId xmlns:a16="http://schemas.microsoft.com/office/drawing/2014/main" id="{C9AA0394-A980-4CA2-BBDC-C0216F363C8B}"/>
              </a:ext>
            </a:extLst>
          </p:cNvPr>
          <p:cNvSpPr>
            <a:spLocks xmlns:a="http://schemas.openxmlformats.org/drawingml/2006/main" noGrp="1"/>
          </p:cNvSpPr>
          <p:nvPr/>
        </p:nvSpPr>
        <p:spPr>
          <a:xfrm xmlns:a="http://schemas.openxmlformats.org/drawingml/2006/main">
            <a:off x="5743575" y="1285875"/>
            <a:ext cx="3000375" cy="3128963"/>
          </a:xfrm>
          <a:prstGeom xmlns:a="http://schemas.openxmlformats.org/drawingml/2006/main" prst="rect">
            <a:avLst/>
          </a:prstGeom>
          <a:solidFill xmlns:a="http://schemas.openxmlformats.org/drawingml/2006/main">
            <a:srgbClr val="EEE8E0"/>
          </a:solidFill>
          <a:ln xmlns:a="http://schemas.openxmlformats.org/drawingml/2006/main" w="7144">
            <a:solidFill>
              <a:srgbClr val="D8D0C6"/>
            </a:solidFill>
            <a:prstDash val="solid"/>
          </a:ln>
        </p:spPr>
        <p:txBody>
          <a:bodyPr xmlns:a="http://schemas.openxmlformats.org/drawingml/2006/main"/>
          <a:lstStyle xmlns:a="http://schemas.openxmlformats.org/drawingml/2006/main"/>
          <a:p xmlns:a="http://schemas.openxmlformats.org/drawingml/2006/main"/>
        </p:txBody>
      </p:sp>
      <p:sp>
        <p:nvSpPr>
          <p:cNvPr id="7" name="answer-label-2">
            <a:extLst xmlns:a="http://schemas.openxmlformats.org/drawingml/2006/main">
              <a:ext uri="{FF2B5EF4-FFF2-40B4-BE49-F238E27FC236}">
                <a16:creationId xmlns:a16="http://schemas.microsoft.com/office/drawing/2014/main" id="{6D90C54D-2851-43E2-895C-45DED3D8FB80}"/>
              </a:ext>
            </a:extLst>
          </p:cNvPr>
          <p:cNvSpPr>
            <a:spLocks xmlns:a="http://schemas.openxmlformats.org/drawingml/2006/main" noGrp="1"/>
          </p:cNvSpPr>
          <p:nvPr/>
        </p:nvSpPr>
        <p:spPr>
          <a:xfrm xmlns:a="http://schemas.openxmlformats.org/drawingml/2006/main">
            <a:off x="5972175" y="1528763"/>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CORRECT</a:t>
            </a:r>
          </a:p>
        </p:txBody>
      </p:sp>
      <p:sp>
        <p:nvSpPr>
          <p:cNvPr id="8" name="answer-2">
            <a:extLst xmlns:a="http://schemas.openxmlformats.org/drawingml/2006/main">
              <a:ext uri="{FF2B5EF4-FFF2-40B4-BE49-F238E27FC236}">
                <a16:creationId xmlns:a16="http://schemas.microsoft.com/office/drawing/2014/main" id="{D841FC3C-2545-4B5A-A898-018AC5363717}"/>
              </a:ext>
            </a:extLst>
          </p:cNvPr>
          <p:cNvSpPr>
            <a:spLocks xmlns:a="http://schemas.openxmlformats.org/drawingml/2006/main" noGrp="1"/>
          </p:cNvSpPr>
          <p:nvPr/>
        </p:nvSpPr>
        <p:spPr>
          <a:xfrm xmlns:a="http://schemas.openxmlformats.org/drawingml/2006/main">
            <a:off x="5972175" y="1800225"/>
            <a:ext cx="2514600" cy="7572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2250" b="1">
                <a:solidFill>
                  <a:srgbClr val="1E1A16"/>
                </a:solidFill>
                <a:latin typeface="Helvetica Neue"/>
                <a:ea typeface="Helvetica Neue"/>
                <a:cs typeface="Helvetica Neue"/>
              </a:defRPr>
            </a:pPr>
            <a:r>
              <a:rPr sz="2250" b="1">
                <a:solidFill>
                  <a:srgbClr val="1E1A16"/>
                </a:solidFill>
                <a:latin typeface="Helvetica Neue"/>
                <a:ea typeface="Helvetica Neue"/>
                <a:cs typeface="Helvetica Neue"/>
              </a:rPr>
              <a:t>about 9 percent</a:t>
            </a:r>
          </a:p>
        </p:txBody>
      </p:sp>
      <p:sp>
        <p:nvSpPr>
          <p:cNvPr id="9" name="">
            <a:extLst xmlns:a="http://schemas.openxmlformats.org/drawingml/2006/main">
              <a:ext uri="{FF2B5EF4-FFF2-40B4-BE49-F238E27FC236}">
                <a16:creationId xmlns:a16="http://schemas.microsoft.com/office/drawing/2014/main" id="{83AB2B19-6DD7-489E-9FD5-82E9B328D420}"/>
              </a:ext>
            </a:extLst>
          </p:cNvPr>
          <p:cNvSpPr>
            <a:spLocks xmlns:a="http://schemas.openxmlformats.org/drawingml/2006/main" noGrp="1"/>
          </p:cNvSpPr>
          <p:nvPr/>
        </p:nvSpPr>
        <p:spPr>
          <a:xfrm xmlns:a="http://schemas.openxmlformats.org/drawingml/2006/main">
            <a:off x="5972175" y="2700338"/>
            <a:ext cx="2500313"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10" name="explanation-2">
            <a:extLst xmlns:a="http://schemas.openxmlformats.org/drawingml/2006/main">
              <a:ext uri="{FF2B5EF4-FFF2-40B4-BE49-F238E27FC236}">
                <a16:creationId xmlns:a16="http://schemas.microsoft.com/office/drawing/2014/main" id="{4F5E1B7F-D0D7-446C-9867-1E973DDB0B54}"/>
              </a:ext>
            </a:extLst>
          </p:cNvPr>
          <p:cNvSpPr>
            <a:spLocks xmlns:a="http://schemas.openxmlformats.org/drawingml/2006/main" noGrp="1"/>
          </p:cNvSpPr>
          <p:nvPr/>
        </p:nvSpPr>
        <p:spPr>
          <a:xfrm xmlns:a="http://schemas.openxmlformats.org/drawingml/2006/main">
            <a:off x="5972175" y="2886075"/>
            <a:ext cx="2514600" cy="6429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The overwhelming majority of humanity does not live in low-income countries.</a:t>
            </a:r>
          </a:p>
        </p:txBody>
      </p:sp>
      <p:sp>
        <p:nvSpPr>
          <p:cNvPr id="11" name="context-2">
            <a:extLst xmlns:a="http://schemas.openxmlformats.org/drawingml/2006/main">
              <a:ext uri="{FF2B5EF4-FFF2-40B4-BE49-F238E27FC236}">
                <a16:creationId xmlns:a16="http://schemas.microsoft.com/office/drawing/2014/main" id="{536EE710-194E-4383-85AE-400255893FB0}"/>
              </a:ext>
            </a:extLst>
          </p:cNvPr>
          <p:cNvSpPr>
            <a:spLocks xmlns:a="http://schemas.openxmlformats.org/drawingml/2006/main" noGrp="1"/>
          </p:cNvSpPr>
          <p:nvPr/>
        </p:nvSpPr>
        <p:spPr>
          <a:xfrm xmlns:a="http://schemas.openxmlformats.org/drawingml/2006/main">
            <a:off x="5972175" y="3686175"/>
            <a:ext cx="2514600" cy="4143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956">
                <a:solidFill>
                  <a:srgbClr val="7A7368"/>
                </a:solidFill>
                <a:latin typeface="Helvetica Neue"/>
                <a:ea typeface="Helvetica Neue"/>
                <a:cs typeface="Helvetica Neue"/>
              </a:defRPr>
            </a:pPr>
            <a:r>
              <a:rPr sz="956">
                <a:solidFill>
                  <a:srgbClr val="7A7368"/>
                </a:solidFill>
                <a:latin typeface="Helvetica Neue"/>
                <a:ea typeface="Helvetica Neue"/>
                <a:cs typeface="Helvetica Neue"/>
              </a:rPr>
              <a:t>This is the misconception trap developed in Chapter 1.</a:t>
            </a:r>
          </a:p>
        </p:txBody>
      </p:sp>
      <p:sp>
        <p:nvSpPr>
          <p:cNvPr id="12" name="aligned-2">
            <a:extLst xmlns:a="http://schemas.openxmlformats.org/drawingml/2006/main">
              <a:ext uri="{FF2B5EF4-FFF2-40B4-BE49-F238E27FC236}">
                <a16:creationId xmlns:a16="http://schemas.microsoft.com/office/drawing/2014/main" id="{77B2CAB1-B3F2-4B8C-A73B-6B977AEEC467}"/>
              </a:ext>
            </a:extLst>
          </p:cNvPr>
          <p:cNvSpPr>
            <a:spLocks xmlns:a="http://schemas.openxmlformats.org/drawingml/2006/main" noGrp="1"/>
          </p:cNvSpPr>
          <p:nvPr/>
        </p:nvSpPr>
        <p:spPr>
          <a:xfrm xmlns:a="http://schemas.openxmlformats.org/drawingml/2006/main">
            <a:off x="5972175" y="4157663"/>
            <a:ext cx="25146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56" b="1">
                <a:solidFill>
                  <a:srgbClr val="A84A2E"/>
                </a:solidFill>
                <a:latin typeface="Helvetica Neue"/>
                <a:ea typeface="Helvetica Neue"/>
                <a:cs typeface="Helvetica Neue"/>
              </a:defRPr>
            </a:pPr>
            <a:r>
              <a:rPr sz="956" b="1">
                <a:solidFill>
                  <a:srgbClr val="A84A2E"/>
                </a:solidFill>
                <a:latin typeface="Helvetica Neue"/>
                <a:ea typeface="Helvetica Neue"/>
                <a:cs typeface="Helvetica Neue"/>
              </a:rPr>
              <a:t>0 of 8 chose this answer</a:t>
            </a:r>
          </a:p>
        </p:txBody>
      </p:sp>
    </p:spTree>
    <p:extLst>
      <p:ext uri="{BB962C8B-B14F-4D97-AF65-F5344CB8AC3E}">
        <p14:creationId xmlns:p14="http://schemas.microsoft.com/office/powerpoint/2010/main" val="306996138"/>
      </p:ext>
    </p:extLst>
  </p:cSld>
</p:sld>
</file>

<file path=ppt/slides/slide7.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8" name="eyebrow-6">
            <a:extLst xmlns:a="http://schemas.openxmlformats.org/drawingml/2006/main">
              <a:ext uri="{FF2B5EF4-FFF2-40B4-BE49-F238E27FC236}">
                <a16:creationId xmlns:a16="http://schemas.microsoft.com/office/drawing/2014/main" id="{9738D194-C0DD-4E45-B897-7AF5E4193D99}"/>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3 • YOUR ANSWERS</a:t>
            </a:r>
          </a:p>
        </p:txBody>
      </p:sp>
      <p:sp>
        <p:nvSpPr>
          <p:cNvPr id="2" name="title-6">
            <a:extLst xmlns:a="http://schemas.openxmlformats.org/drawingml/2006/main">
              <a:ext uri="{FF2B5EF4-FFF2-40B4-BE49-F238E27FC236}">
                <a16:creationId xmlns:a16="http://schemas.microsoft.com/office/drawing/2014/main" id="{09D1B6AC-4CB0-4EBF-9A0B-8A3C5FB8EDC9}"/>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Has extreme poverty risen or fallen?</a:t>
            </a:r>
          </a:p>
        </p:txBody>
      </p:sp>
      <p:sp>
        <p:nvSpPr>
          <p:cNvPr id="3" name="">
            <a:extLst xmlns:a="http://schemas.openxmlformats.org/drawingml/2006/main">
              <a:ext uri="{FF2B5EF4-FFF2-40B4-BE49-F238E27FC236}">
                <a16:creationId xmlns:a16="http://schemas.microsoft.com/office/drawing/2014/main" id="{535F6F57-3FE0-468D-B1D4-A9FF14036DB8}"/>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4" name="question-3">
            <a:extLst xmlns:a="http://schemas.openxmlformats.org/drawingml/2006/main">
              <a:ext uri="{FF2B5EF4-FFF2-40B4-BE49-F238E27FC236}">
                <a16:creationId xmlns:a16="http://schemas.microsoft.com/office/drawing/2014/main" id="{C26CEFAD-CBD7-4D57-AFA9-E8EFD1E8C34E}"/>
              </a:ext>
            </a:extLst>
          </p:cNvPr>
          <p:cNvSpPr>
            <a:spLocks xmlns:a="http://schemas.openxmlformats.org/drawingml/2006/main" noGrp="1"/>
          </p:cNvSpPr>
          <p:nvPr/>
        </p:nvSpPr>
        <p:spPr>
          <a:xfrm xmlns:a="http://schemas.openxmlformats.org/drawingml/2006/main">
            <a:off x="528638" y="1171575"/>
            <a:ext cx="7929563"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Over the last 20 years, the share of people living in extreme poverty has:</a:t>
            </a:r>
          </a:p>
        </p:txBody>
      </p:sp>
      <p:graphicFrame>
        <p:nvGraphicFramePr>
          <p:cNvPr id="14" name="Chart"/>
          <p:cNvGraphicFramePr/>
          <p:nvPr/>
        </p:nvGraphicFramePr>
        <p:xfrm>
          <a:off xmlns:a="http://schemas.openxmlformats.org/drawingml/2006/main" x="750094" y="1600200"/>
          <a:ext xmlns:a="http://schemas.openxmlformats.org/drawingml/2006/main" cx="7500938" cy="2914650"/>
        </p:xfrm>
        <a:graphic xmlns:a="http://schemas.openxmlformats.org/drawingml/2006/main">
          <a:graphicData uri="http://schemas.openxmlformats.org/drawingml/2006/chart">
            <c:chart xmlns:r="http://schemas.openxmlformats.org/officeDocument/2006/relationships" xmlns:c="http://schemas.openxmlformats.org/drawingml/2006/chart" r:id="R48b32a1b9b1c448a"/>
          </a:graphicData>
        </a:graphic>
      </p:graphicFrame>
      <p:sp>
        <p:nvSpPr>
          <p:cNvPr id="6" name="value-axis-mask-2-response">
            <a:extLst xmlns:a="http://schemas.openxmlformats.org/drawingml/2006/main">
              <a:ext uri="{FF2B5EF4-FFF2-40B4-BE49-F238E27FC236}">
                <a16:creationId xmlns:a16="http://schemas.microsoft.com/office/drawing/2014/main" id="{C90FBC37-5F16-4E78-B15A-3E47424DD9F4}"/>
              </a:ext>
            </a:extLst>
          </p:cNvPr>
          <p:cNvSpPr>
            <a:spLocks xmlns:a="http://schemas.openxmlformats.org/drawingml/2006/main" noGrp="1"/>
          </p:cNvSpPr>
          <p:nvPr/>
        </p:nvSpPr>
        <p:spPr>
          <a:xfrm xmlns:a="http://schemas.openxmlformats.org/drawingml/2006/main">
            <a:off x="721519" y="4143375"/>
            <a:ext cx="7558088"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7" name="n-3">
            <a:extLst xmlns:a="http://schemas.openxmlformats.org/drawingml/2006/main">
              <a:ext uri="{FF2B5EF4-FFF2-40B4-BE49-F238E27FC236}">
                <a16:creationId xmlns:a16="http://schemas.microsoft.com/office/drawing/2014/main" id="{46ED171C-935C-44C1-B240-67E657193567}"/>
              </a:ext>
            </a:extLst>
          </p:cNvPr>
          <p:cNvSpPr>
            <a:spLocks xmlns:a="http://schemas.openxmlformats.org/drawingml/2006/main" noGrp="1"/>
          </p:cNvSpPr>
          <p:nvPr/>
        </p:nvSpPr>
        <p:spPr>
          <a:xfrm xmlns:a="http://schemas.openxmlformats.org/drawingml/2006/main">
            <a:off x="542925" y="4572000"/>
            <a:ext cx="157162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a:solidFill>
                  <a:srgbClr val="7A7368"/>
                </a:solidFill>
                <a:latin typeface="Helvetica Neue"/>
                <a:ea typeface="Helvetica Neue"/>
                <a:cs typeface="Helvetica Neue"/>
              </a:defRPr>
            </a:pPr>
            <a:r>
              <a:rPr sz="900">
                <a:solidFill>
                  <a:srgbClr val="7A7368"/>
                </a:solidFill>
                <a:latin typeface="Helvetica Neue"/>
                <a:ea typeface="Helvetica Neue"/>
                <a:cs typeface="Helvetica Neue"/>
              </a:rPr>
              <a:t>n = 8 students</a:t>
            </a:r>
          </a:p>
        </p:txBody>
      </p:sp>
    </p:spTree>
    <p:extLst>
      <p:ext uri="{BB962C8B-B14F-4D97-AF65-F5344CB8AC3E}">
        <p14:creationId xmlns:p14="http://schemas.microsoft.com/office/powerpoint/2010/main" val="52371487"/>
      </p:ext>
    </p:extLst>
  </p:cSld>
</p:sld>
</file>

<file path=ppt/slides/slide8.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13" name="eyebrow-7">
            <a:extLst xmlns:a="http://schemas.openxmlformats.org/drawingml/2006/main">
              <a:ext uri="{FF2B5EF4-FFF2-40B4-BE49-F238E27FC236}">
                <a16:creationId xmlns:a16="http://schemas.microsoft.com/office/drawing/2014/main" id="{0CF68BF6-DF4C-4CBF-ADD0-1860A6CE9741}"/>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3 • ANSWER REVEAL</a:t>
            </a:r>
          </a:p>
        </p:txBody>
      </p:sp>
      <p:sp>
        <p:nvSpPr>
          <p:cNvPr id="2" name="title-7">
            <a:extLst xmlns:a="http://schemas.openxmlformats.org/drawingml/2006/main">
              <a:ext uri="{FF2B5EF4-FFF2-40B4-BE49-F238E27FC236}">
                <a16:creationId xmlns:a16="http://schemas.microsoft.com/office/drawing/2014/main" id="{E7DA3E3A-90B4-44BC-8C83-EE5701B83ECE}"/>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Has extreme poverty risen or fallen?</a:t>
            </a:r>
          </a:p>
        </p:txBody>
      </p:sp>
      <p:sp>
        <p:nvSpPr>
          <p:cNvPr id="3" name="">
            <a:extLst xmlns:a="http://schemas.openxmlformats.org/drawingml/2006/main">
              <a:ext uri="{FF2B5EF4-FFF2-40B4-BE49-F238E27FC236}">
                <a16:creationId xmlns:a16="http://schemas.microsoft.com/office/drawing/2014/main" id="{17550521-EB77-46F6-A837-4888A95FF223}"/>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graphicFrame>
        <p:nvGraphicFramePr>
          <p:cNvPr id="18" name="Chart"/>
          <p:cNvGraphicFramePr/>
          <p:nvPr/>
        </p:nvGraphicFramePr>
        <p:xfrm>
          <a:off xmlns:a="http://schemas.openxmlformats.org/drawingml/2006/main" x="414338" y="1285875"/>
          <a:ext xmlns:a="http://schemas.openxmlformats.org/drawingml/2006/main" cx="5036344" cy="3128963"/>
        </p:xfrm>
        <a:graphic xmlns:a="http://schemas.openxmlformats.org/drawingml/2006/main">
          <a:graphicData uri="http://schemas.openxmlformats.org/drawingml/2006/chart">
            <c:chart xmlns:r="http://schemas.openxmlformats.org/officeDocument/2006/relationships" xmlns:c="http://schemas.openxmlformats.org/drawingml/2006/chart" r:id="R55c3854e2a474563"/>
          </a:graphicData>
        </a:graphic>
      </p:graphicFrame>
      <p:sp>
        <p:nvSpPr>
          <p:cNvPr id="5" name="value-axis-mask-2-reveal">
            <a:extLst xmlns:a="http://schemas.openxmlformats.org/drawingml/2006/main">
              <a:ext uri="{FF2B5EF4-FFF2-40B4-BE49-F238E27FC236}">
                <a16:creationId xmlns:a16="http://schemas.microsoft.com/office/drawing/2014/main" id="{2BC75B2A-1905-435F-BE4A-DD305E80233C}"/>
              </a:ext>
            </a:extLst>
          </p:cNvPr>
          <p:cNvSpPr>
            <a:spLocks xmlns:a="http://schemas.openxmlformats.org/drawingml/2006/main" noGrp="1"/>
          </p:cNvSpPr>
          <p:nvPr/>
        </p:nvSpPr>
        <p:spPr>
          <a:xfrm xmlns:a="http://schemas.openxmlformats.org/drawingml/2006/main">
            <a:off x="385763" y="4043363"/>
            <a:ext cx="5093494"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6" name="answer-panel-3">
            <a:extLst xmlns:a="http://schemas.openxmlformats.org/drawingml/2006/main">
              <a:ext uri="{FF2B5EF4-FFF2-40B4-BE49-F238E27FC236}">
                <a16:creationId xmlns:a16="http://schemas.microsoft.com/office/drawing/2014/main" id="{764D5B59-E11B-4324-8C46-4681395B1544}"/>
              </a:ext>
            </a:extLst>
          </p:cNvPr>
          <p:cNvSpPr>
            <a:spLocks xmlns:a="http://schemas.openxmlformats.org/drawingml/2006/main" noGrp="1"/>
          </p:cNvSpPr>
          <p:nvPr/>
        </p:nvSpPr>
        <p:spPr>
          <a:xfrm xmlns:a="http://schemas.openxmlformats.org/drawingml/2006/main">
            <a:off x="5743575" y="1285875"/>
            <a:ext cx="3000375" cy="3128963"/>
          </a:xfrm>
          <a:prstGeom xmlns:a="http://schemas.openxmlformats.org/drawingml/2006/main" prst="rect">
            <a:avLst/>
          </a:prstGeom>
          <a:solidFill xmlns:a="http://schemas.openxmlformats.org/drawingml/2006/main">
            <a:srgbClr val="EEE8E0"/>
          </a:solidFill>
          <a:ln xmlns:a="http://schemas.openxmlformats.org/drawingml/2006/main" w="7144">
            <a:solidFill>
              <a:srgbClr val="D8D0C6"/>
            </a:solidFill>
            <a:prstDash val="solid"/>
          </a:ln>
        </p:spPr>
        <p:txBody>
          <a:bodyPr xmlns:a="http://schemas.openxmlformats.org/drawingml/2006/main"/>
          <a:lstStyle xmlns:a="http://schemas.openxmlformats.org/drawingml/2006/main"/>
          <a:p xmlns:a="http://schemas.openxmlformats.org/drawingml/2006/main"/>
        </p:txBody>
      </p:sp>
      <p:sp>
        <p:nvSpPr>
          <p:cNvPr id="7" name="answer-label-3">
            <a:extLst xmlns:a="http://schemas.openxmlformats.org/drawingml/2006/main">
              <a:ext uri="{FF2B5EF4-FFF2-40B4-BE49-F238E27FC236}">
                <a16:creationId xmlns:a16="http://schemas.microsoft.com/office/drawing/2014/main" id="{997A4C9A-1BA6-4478-B9E7-B589296174FC}"/>
              </a:ext>
            </a:extLst>
          </p:cNvPr>
          <p:cNvSpPr>
            <a:spLocks xmlns:a="http://schemas.openxmlformats.org/drawingml/2006/main" noGrp="1"/>
          </p:cNvSpPr>
          <p:nvPr/>
        </p:nvSpPr>
        <p:spPr>
          <a:xfrm xmlns:a="http://schemas.openxmlformats.org/drawingml/2006/main">
            <a:off x="5972175" y="1528763"/>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CORRECT</a:t>
            </a:r>
          </a:p>
        </p:txBody>
      </p:sp>
      <p:sp>
        <p:nvSpPr>
          <p:cNvPr id="8" name="answer-3">
            <a:extLst xmlns:a="http://schemas.openxmlformats.org/drawingml/2006/main">
              <a:ext uri="{FF2B5EF4-FFF2-40B4-BE49-F238E27FC236}">
                <a16:creationId xmlns:a16="http://schemas.microsoft.com/office/drawing/2014/main" id="{1D11D7E6-658D-4CF4-B63E-16A67DCF4C26}"/>
              </a:ext>
            </a:extLst>
          </p:cNvPr>
          <p:cNvSpPr>
            <a:spLocks xmlns:a="http://schemas.openxmlformats.org/drawingml/2006/main" noGrp="1"/>
          </p:cNvSpPr>
          <p:nvPr/>
        </p:nvSpPr>
        <p:spPr>
          <a:xfrm xmlns:a="http://schemas.openxmlformats.org/drawingml/2006/main">
            <a:off x="5972175" y="1800225"/>
            <a:ext cx="2514600" cy="7572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2250" b="1">
                <a:solidFill>
                  <a:srgbClr val="1E1A16"/>
                </a:solidFill>
                <a:latin typeface="Helvetica Neue"/>
                <a:ea typeface="Helvetica Neue"/>
                <a:cs typeface="Helvetica Neue"/>
              </a:defRPr>
            </a:pPr>
            <a:r>
              <a:rPr sz="2250" b="1">
                <a:solidFill>
                  <a:srgbClr val="1E1A16"/>
                </a:solidFill>
                <a:latin typeface="Helvetica Neue"/>
                <a:ea typeface="Helvetica Neue"/>
                <a:cs typeface="Helvetica Neue"/>
              </a:rPr>
              <a:t>fallen by more than half</a:t>
            </a:r>
          </a:p>
        </p:txBody>
      </p:sp>
      <p:sp>
        <p:nvSpPr>
          <p:cNvPr id="9" name="">
            <a:extLst xmlns:a="http://schemas.openxmlformats.org/drawingml/2006/main">
              <a:ext uri="{FF2B5EF4-FFF2-40B4-BE49-F238E27FC236}">
                <a16:creationId xmlns:a16="http://schemas.microsoft.com/office/drawing/2014/main" id="{5309C956-5255-4C52-B368-82F280C7F8B5}"/>
              </a:ext>
            </a:extLst>
          </p:cNvPr>
          <p:cNvSpPr>
            <a:spLocks xmlns:a="http://schemas.openxmlformats.org/drawingml/2006/main" noGrp="1"/>
          </p:cNvSpPr>
          <p:nvPr/>
        </p:nvSpPr>
        <p:spPr>
          <a:xfrm xmlns:a="http://schemas.openxmlformats.org/drawingml/2006/main">
            <a:off x="5972175" y="2700338"/>
            <a:ext cx="2500313"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10" name="explanation-3">
            <a:extLst xmlns:a="http://schemas.openxmlformats.org/drawingml/2006/main">
              <a:ext uri="{FF2B5EF4-FFF2-40B4-BE49-F238E27FC236}">
                <a16:creationId xmlns:a16="http://schemas.microsoft.com/office/drawing/2014/main" id="{E867D4EB-9B16-4D82-919F-69E833FB58D6}"/>
              </a:ext>
            </a:extLst>
          </p:cNvPr>
          <p:cNvSpPr>
            <a:spLocks xmlns:a="http://schemas.openxmlformats.org/drawingml/2006/main" noGrp="1"/>
          </p:cNvSpPr>
          <p:nvPr/>
        </p:nvSpPr>
        <p:spPr>
          <a:xfrm xmlns:a="http://schemas.openxmlformats.org/drawingml/2006/main">
            <a:off x="5972175" y="2886075"/>
            <a:ext cx="2514600" cy="6429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The direction and scale of the change are the central fact: extreme poverty fell dramatically.</a:t>
            </a:r>
          </a:p>
        </p:txBody>
      </p:sp>
      <p:sp>
        <p:nvSpPr>
          <p:cNvPr id="11" name="context-3">
            <a:extLst xmlns:a="http://schemas.openxmlformats.org/drawingml/2006/main">
              <a:ext uri="{FF2B5EF4-FFF2-40B4-BE49-F238E27FC236}">
                <a16:creationId xmlns:a16="http://schemas.microsoft.com/office/drawing/2014/main" id="{FDDEDEA0-FFAE-4499-ADD2-3AAD17215383}"/>
              </a:ext>
            </a:extLst>
          </p:cNvPr>
          <p:cNvSpPr>
            <a:spLocks xmlns:a="http://schemas.openxmlformats.org/drawingml/2006/main" noGrp="1"/>
          </p:cNvSpPr>
          <p:nvPr/>
        </p:nvSpPr>
        <p:spPr>
          <a:xfrm xmlns:a="http://schemas.openxmlformats.org/drawingml/2006/main">
            <a:off x="5972175" y="3686175"/>
            <a:ext cx="2514600" cy="4143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956">
                <a:solidFill>
                  <a:srgbClr val="7A7368"/>
                </a:solidFill>
                <a:latin typeface="Helvetica Neue"/>
                <a:ea typeface="Helvetica Neue"/>
                <a:cs typeface="Helvetica Neue"/>
              </a:defRPr>
            </a:pPr>
            <a:r>
              <a:rPr sz="956">
                <a:solidFill>
                  <a:srgbClr val="7A7368"/>
                </a:solidFill>
                <a:latin typeface="Helvetica Neue"/>
                <a:ea typeface="Helvetica Neue"/>
                <a:cs typeface="Helvetica Neue"/>
              </a:rPr>
              <a:t>The survey wording updates Rosling's 'almost halved.'</a:t>
            </a:r>
          </a:p>
        </p:txBody>
      </p:sp>
      <p:sp>
        <p:nvSpPr>
          <p:cNvPr id="12" name="aligned-3">
            <a:extLst xmlns:a="http://schemas.openxmlformats.org/drawingml/2006/main">
              <a:ext uri="{FF2B5EF4-FFF2-40B4-BE49-F238E27FC236}">
                <a16:creationId xmlns:a16="http://schemas.microsoft.com/office/drawing/2014/main" id="{D267C15E-C490-4B68-B33E-BA443AF51DD0}"/>
              </a:ext>
            </a:extLst>
          </p:cNvPr>
          <p:cNvSpPr>
            <a:spLocks xmlns:a="http://schemas.openxmlformats.org/drawingml/2006/main" noGrp="1"/>
          </p:cNvSpPr>
          <p:nvPr/>
        </p:nvSpPr>
        <p:spPr>
          <a:xfrm xmlns:a="http://schemas.openxmlformats.org/drawingml/2006/main">
            <a:off x="5972175" y="4157663"/>
            <a:ext cx="25146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56" b="1">
                <a:solidFill>
                  <a:srgbClr val="A84A2E"/>
                </a:solidFill>
                <a:latin typeface="Helvetica Neue"/>
                <a:ea typeface="Helvetica Neue"/>
                <a:cs typeface="Helvetica Neue"/>
              </a:defRPr>
            </a:pPr>
            <a:r>
              <a:rPr sz="956" b="1">
                <a:solidFill>
                  <a:srgbClr val="A84A2E"/>
                </a:solidFill>
                <a:latin typeface="Helvetica Neue"/>
                <a:ea typeface="Helvetica Neue"/>
                <a:cs typeface="Helvetica Neue"/>
              </a:rPr>
              <a:t>4 of 8 chose this answer</a:t>
            </a:r>
          </a:p>
        </p:txBody>
      </p:sp>
    </p:spTree>
    <p:extLst>
      <p:ext uri="{BB962C8B-B14F-4D97-AF65-F5344CB8AC3E}">
        <p14:creationId xmlns:p14="http://schemas.microsoft.com/office/powerpoint/2010/main" val="420636688"/>
      </p:ext>
    </p:extLst>
  </p:cSld>
</p:sld>
</file>

<file path=ppt/slides/slide9.xml><?xml version="1.0" encoding="utf-8"?>
<p:sld xmlns:p="http://schemas.openxmlformats.org/presentationml/2006/main">
  <p:cSld>
    <p:bg>
      <p:bgPr>
        <a:solidFill xmlns:a="http://schemas.openxmlformats.org/drawingml/2006/main">
          <a:srgbClr val="FAF7F2"/>
        </a:solidFill>
      </p:bgPr>
    </p:bg>
    <p:spTree>
      <p:nvGrpSpPr>
        <p:cNvPr id="1" name=""/>
        <p:cNvGrpSpPr/>
        <p:nvPr/>
      </p:nvGrpSpPr>
      <p:grpSpPr>
        <a:xfrm xmlns:a="http://schemas.openxmlformats.org/drawingml/2006/main"/>
      </p:grpSpPr>
      <p:sp>
        <p:nvSpPr>
          <p:cNvPr id="8" name="eyebrow-8">
            <a:extLst xmlns:a="http://schemas.openxmlformats.org/drawingml/2006/main">
              <a:ext uri="{FF2B5EF4-FFF2-40B4-BE49-F238E27FC236}">
                <a16:creationId xmlns:a16="http://schemas.microsoft.com/office/drawing/2014/main" id="{95946655-3311-4A43-B1E9-F674068C4476}"/>
              </a:ext>
            </a:extLst>
          </p:cNvPr>
          <p:cNvSpPr>
            <a:spLocks xmlns:a="http://schemas.openxmlformats.org/drawingml/2006/main" noGrp="1"/>
          </p:cNvSpPr>
          <p:nvPr/>
        </p:nvSpPr>
        <p:spPr>
          <a:xfrm xmlns:a="http://schemas.openxmlformats.org/drawingml/2006/main">
            <a:off x="400050" y="242888"/>
            <a:ext cx="1857375" cy="18573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1">
                <a:solidFill>
                  <a:srgbClr val="A84A2E"/>
                </a:solidFill>
                <a:latin typeface="Helvetica Neue"/>
                <a:ea typeface="Helvetica Neue"/>
                <a:cs typeface="Helvetica Neue"/>
              </a:defRPr>
            </a:pPr>
            <a:r>
              <a:rPr sz="900" b="1">
                <a:solidFill>
                  <a:srgbClr val="A84A2E"/>
                </a:solidFill>
                <a:latin typeface="Helvetica Neue"/>
                <a:ea typeface="Helvetica Neue"/>
                <a:cs typeface="Helvetica Neue"/>
              </a:rPr>
              <a:t>QUESTION 4 • YOUR ANSWERS</a:t>
            </a:r>
          </a:p>
        </p:txBody>
      </p:sp>
      <p:sp>
        <p:nvSpPr>
          <p:cNvPr id="2" name="title-8">
            <a:extLst xmlns:a="http://schemas.openxmlformats.org/drawingml/2006/main">
              <a:ext uri="{FF2B5EF4-FFF2-40B4-BE49-F238E27FC236}">
                <a16:creationId xmlns:a16="http://schemas.microsoft.com/office/drawing/2014/main" id="{82063FC3-1454-499A-AA0A-5B263913D276}"/>
              </a:ext>
            </a:extLst>
          </p:cNvPr>
          <p:cNvSpPr>
            <a:spLocks xmlns:a="http://schemas.openxmlformats.org/drawingml/2006/main" noGrp="1"/>
          </p:cNvSpPr>
          <p:nvPr/>
        </p:nvSpPr>
        <p:spPr>
          <a:xfrm xmlns:a="http://schemas.openxmlformats.org/drawingml/2006/main">
            <a:off x="357188" y="500063"/>
            <a:ext cx="8386763"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42863" tIns="0" rIns="0" bIns="0" anchor="ctr">
            <a:noAutofit/>
          </a:bodyPr>
          <a:lstStyle xmlns:a="http://schemas.openxmlformats.org/drawingml/2006/main"/>
          <a:p xmlns:a="http://schemas.openxmlformats.org/drawingml/2006/main">
            <a:pPr algn="l">
              <a:buNone/>
              <a:defRPr sz="2475" b="1">
                <a:solidFill>
                  <a:srgbClr val="1E1A16"/>
                </a:solidFill>
                <a:latin typeface="Helvetica Neue"/>
                <a:ea typeface="Helvetica Neue"/>
                <a:cs typeface="Helvetica Neue"/>
              </a:defRPr>
            </a:pPr>
            <a:r>
              <a:rPr sz="2475" b="1">
                <a:solidFill>
                  <a:srgbClr val="1E1A16"/>
                </a:solidFill>
                <a:latin typeface="Helvetica Neue"/>
                <a:ea typeface="Helvetica Neue"/>
                <a:cs typeface="Helvetica Neue"/>
              </a:rPr>
              <a:t>Have disaster deaths risen or fallen?</a:t>
            </a:r>
          </a:p>
        </p:txBody>
      </p:sp>
      <p:sp>
        <p:nvSpPr>
          <p:cNvPr id="3" name="">
            <a:extLst xmlns:a="http://schemas.openxmlformats.org/drawingml/2006/main">
              <a:ext uri="{FF2B5EF4-FFF2-40B4-BE49-F238E27FC236}">
                <a16:creationId xmlns:a16="http://schemas.microsoft.com/office/drawing/2014/main" id="{91C8D7E5-2BD6-4FC7-A606-B749CEFB1C53}"/>
              </a:ext>
            </a:extLst>
          </p:cNvPr>
          <p:cNvSpPr>
            <a:spLocks xmlns:a="http://schemas.openxmlformats.org/drawingml/2006/main" noGrp="1"/>
          </p:cNvSpPr>
          <p:nvPr/>
        </p:nvSpPr>
        <p:spPr>
          <a:xfrm xmlns:a="http://schemas.openxmlformats.org/drawingml/2006/main">
            <a:off x="400050" y="1014413"/>
            <a:ext cx="8343900" cy="7144"/>
          </a:xfrm>
          <a:prstGeom xmlns:a="http://schemas.openxmlformats.org/drawingml/2006/main" prst="rect">
            <a:avLst/>
          </a:prstGeom>
          <a:solidFill xmlns:a="http://schemas.openxmlformats.org/drawingml/2006/main">
            <a:srgbClr val="B8BCC4"/>
          </a:solidFill>
          <a:ln xmlns:a="http://schemas.openxmlformats.org/drawingml/2006/main" w="0">
            <a:solidFill>
              <a:srgbClr val="B8BCC4"/>
            </a:solidFill>
            <a:prstDash val="solid"/>
          </a:ln>
        </p:spPr>
        <p:txBody>
          <a:bodyPr xmlns:a="http://schemas.openxmlformats.org/drawingml/2006/main"/>
          <a:lstStyle xmlns:a="http://schemas.openxmlformats.org/drawingml/2006/main"/>
          <a:p xmlns:a="http://schemas.openxmlformats.org/drawingml/2006/main"/>
        </p:txBody>
      </p:sp>
      <p:sp>
        <p:nvSpPr>
          <p:cNvPr id="4" name="question-4">
            <a:extLst xmlns:a="http://schemas.openxmlformats.org/drawingml/2006/main">
              <a:ext uri="{FF2B5EF4-FFF2-40B4-BE49-F238E27FC236}">
                <a16:creationId xmlns:a16="http://schemas.microsoft.com/office/drawing/2014/main" id="{9319D3CE-3ABC-4000-A7E7-A5FB05FADE22}"/>
              </a:ext>
            </a:extLst>
          </p:cNvPr>
          <p:cNvSpPr>
            <a:spLocks xmlns:a="http://schemas.openxmlformats.org/drawingml/2006/main" noGrp="1"/>
          </p:cNvSpPr>
          <p:nvPr/>
        </p:nvSpPr>
        <p:spPr>
          <a:xfrm xmlns:a="http://schemas.openxmlformats.org/drawingml/2006/main">
            <a:off x="528638" y="1171575"/>
            <a:ext cx="7929563"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238">
                <a:solidFill>
                  <a:srgbClr val="7A7368"/>
                </a:solidFill>
                <a:latin typeface="Helvetica Neue"/>
                <a:ea typeface="Helvetica Neue"/>
                <a:cs typeface="Helvetica Neue"/>
              </a:defRPr>
            </a:pPr>
            <a:r>
              <a:rPr sz="1238">
                <a:solidFill>
                  <a:srgbClr val="7A7368"/>
                </a:solidFill>
                <a:latin typeface="Helvetica Neue"/>
                <a:ea typeface="Helvetica Neue"/>
                <a:cs typeface="Helvetica Neue"/>
              </a:rPr>
              <a:t>Over the last century, annual deaths from natural disasters have:</a:t>
            </a:r>
          </a:p>
        </p:txBody>
      </p:sp>
      <p:graphicFrame>
        <p:nvGraphicFramePr>
          <p:cNvPr id="14" name="Chart"/>
          <p:cNvGraphicFramePr/>
          <p:nvPr/>
        </p:nvGraphicFramePr>
        <p:xfrm>
          <a:off xmlns:a="http://schemas.openxmlformats.org/drawingml/2006/main" x="750094" y="1600200"/>
          <a:ext xmlns:a="http://schemas.openxmlformats.org/drawingml/2006/main" cx="7500938" cy="2914650"/>
        </p:xfrm>
        <a:graphic xmlns:a="http://schemas.openxmlformats.org/drawingml/2006/main">
          <a:graphicData uri="http://schemas.openxmlformats.org/drawingml/2006/chart">
            <c:chart xmlns:r="http://schemas.openxmlformats.org/officeDocument/2006/relationships" xmlns:c="http://schemas.openxmlformats.org/drawingml/2006/chart" r:id="R0b5acdfb4a354cb2"/>
          </a:graphicData>
        </a:graphic>
      </p:graphicFrame>
      <p:sp>
        <p:nvSpPr>
          <p:cNvPr id="6" name="value-axis-mask-3-response">
            <a:extLst xmlns:a="http://schemas.openxmlformats.org/drawingml/2006/main">
              <a:ext uri="{FF2B5EF4-FFF2-40B4-BE49-F238E27FC236}">
                <a16:creationId xmlns:a16="http://schemas.microsoft.com/office/drawing/2014/main" id="{21A04BE6-74EE-4D54-B56B-0DFCB15C48CB}"/>
              </a:ext>
            </a:extLst>
          </p:cNvPr>
          <p:cNvSpPr>
            <a:spLocks xmlns:a="http://schemas.openxmlformats.org/drawingml/2006/main" noGrp="1"/>
          </p:cNvSpPr>
          <p:nvPr/>
        </p:nvSpPr>
        <p:spPr>
          <a:xfrm xmlns:a="http://schemas.openxmlformats.org/drawingml/2006/main">
            <a:off x="721519" y="4143375"/>
            <a:ext cx="7558088" cy="414338"/>
          </a:xfrm>
          <a:prstGeom xmlns:a="http://schemas.openxmlformats.org/drawingml/2006/main" prst="rect">
            <a:avLst/>
          </a:prstGeom>
          <a:solidFill xmlns:a="http://schemas.openxmlformats.org/drawingml/2006/main">
            <a:srgbClr val="FFFFFF"/>
          </a:solidFill>
          <a:ln xmlns:a="http://schemas.openxmlformats.org/drawingml/2006/main" w="0">
            <a:solidFill>
              <a:srgbClr val="FFFFFF"/>
            </a:solidFill>
            <a:prstDash val="solid"/>
          </a:ln>
        </p:spPr>
        <p:txBody>
          <a:bodyPr xmlns:a="http://schemas.openxmlformats.org/drawingml/2006/main"/>
          <a:lstStyle xmlns:a="http://schemas.openxmlformats.org/drawingml/2006/main"/>
          <a:p xmlns:a="http://schemas.openxmlformats.org/drawingml/2006/main"/>
        </p:txBody>
      </p:sp>
      <p:sp>
        <p:nvSpPr>
          <p:cNvPr id="7" name="n-4">
            <a:extLst xmlns:a="http://schemas.openxmlformats.org/drawingml/2006/main">
              <a:ext uri="{FF2B5EF4-FFF2-40B4-BE49-F238E27FC236}">
                <a16:creationId xmlns:a16="http://schemas.microsoft.com/office/drawing/2014/main" id="{A21793D1-D11B-46BD-AC61-D721192FDE61}"/>
              </a:ext>
            </a:extLst>
          </p:cNvPr>
          <p:cNvSpPr>
            <a:spLocks xmlns:a="http://schemas.openxmlformats.org/drawingml/2006/main" noGrp="1"/>
          </p:cNvSpPr>
          <p:nvPr/>
        </p:nvSpPr>
        <p:spPr>
          <a:xfrm xmlns:a="http://schemas.openxmlformats.org/drawingml/2006/main">
            <a:off x="542925" y="4572000"/>
            <a:ext cx="157162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a:solidFill>
                  <a:srgbClr val="7A7368"/>
                </a:solidFill>
                <a:latin typeface="Helvetica Neue"/>
                <a:ea typeface="Helvetica Neue"/>
                <a:cs typeface="Helvetica Neue"/>
              </a:defRPr>
            </a:pPr>
            <a:r>
              <a:rPr sz="900">
                <a:solidFill>
                  <a:srgbClr val="7A7368"/>
                </a:solidFill>
                <a:latin typeface="Helvetica Neue"/>
                <a:ea typeface="Helvetica Neue"/>
                <a:cs typeface="Helvetica Neue"/>
              </a:rPr>
              <a:t>n = 8 students</a:t>
            </a:r>
          </a:p>
        </p:txBody>
      </p:sp>
    </p:spTree>
    <p:extLst>
      <p:ext uri="{BB962C8B-B14F-4D97-AF65-F5344CB8AC3E}">
        <p14:creationId xmlns:p14="http://schemas.microsoft.com/office/powerpoint/2010/main" val="98810687"/>
      </p:ext>
    </p:extLst>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2026-09-03T14:20:37.2910000Z</dcterms:created>
  <dcterms:modified xsi:type="dcterms:W3CDTF">2026-09-03T14:20:37.2910000Z</dcterms:modified>
</coreProperties>
</file>